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75" r:id="rId3"/>
  </p:sldMasterIdLst>
  <p:notesMasterIdLst>
    <p:notesMasterId r:id="rId34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6" r:id="rId30"/>
    <p:sldId id="282" r:id="rId31"/>
    <p:sldId id="283" r:id="rId32"/>
    <p:sldId id="284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6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5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D11621-5CDA-4894-8F4D-AF44F2CD9658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15EE1-7EA1-4845-96AA-99B0DA300F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ln/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4683"/>
            <a:ext cx="2971800" cy="45768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/>
            <a:fld id="{A192001D-76DA-4B5C-94DC-566556174BE4}" type="slidenum">
              <a:rPr lang="en-US" sz="1200">
                <a:solidFill>
                  <a:prstClr val="black"/>
                </a:solidFill>
                <a:cs typeface="Arial" charset="0"/>
              </a:rPr>
              <a:pPr algn="r"/>
              <a:t>12</a:t>
            </a:fld>
            <a:endParaRPr lang="en-US" sz="1200">
              <a:solidFill>
                <a:prstClr val="black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915EE1-7EA1-4845-96AA-99B0DA300FDF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AC01-5C62-4AAF-A5FD-9E4573554A9A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E1CEB8E-D8DF-4437-ABFE-7E11502F2D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AC01-5C62-4AAF-A5FD-9E4573554A9A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CEB8E-D8DF-4437-ABFE-7E11502F2D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E1CEB8E-D8DF-4437-ABFE-7E11502F2D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AC01-5C62-4AAF-A5FD-9E4573554A9A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9102"/>
            <a:ext cx="8077200" cy="60893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523833"/>
            <a:ext cx="3860800" cy="217496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75200" y="1523833"/>
            <a:ext cx="3860800" cy="217496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762000" y="3843494"/>
            <a:ext cx="7874000" cy="21764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A8C91-5C26-4EBE-A85F-80F819218C22}" type="datetimeFigureOut">
              <a:rPr lang="en-US"/>
              <a:pPr>
                <a:defRPr/>
              </a:pPr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D483D-90D4-497B-A760-565C9673D5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A703D-A31B-4EEF-AB4C-A77CA246AC96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5E98FE3-7170-4A64-B035-92325F5B6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C6AE3-B5AC-45AF-82F3-F4781B68DE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AC01-5C62-4AAF-A5FD-9E4573554A9A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E1CEB8E-D8DF-4437-ABFE-7E11502F2D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AC01-5C62-4AAF-A5FD-9E4573554A9A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E1CEB8E-D8DF-4437-ABFE-7E11502F2D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955AC01-5C62-4AAF-A5FD-9E4573554A9A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CEB8E-D8DF-4437-ABFE-7E11502F2D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AC01-5C62-4AAF-A5FD-9E4573554A9A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E1CEB8E-D8DF-4437-ABFE-7E11502F2D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AC01-5C62-4AAF-A5FD-9E4573554A9A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E1CEB8E-D8DF-4437-ABFE-7E11502F2D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AC01-5C62-4AAF-A5FD-9E4573554A9A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1CEB8E-D8DF-4437-ABFE-7E11502F2D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E1CEB8E-D8DF-4437-ABFE-7E11502F2D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AC01-5C62-4AAF-A5FD-9E4573554A9A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E1CEB8E-D8DF-4437-ABFE-7E11502F2D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955AC01-5C62-4AAF-A5FD-9E4573554A9A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955AC01-5C62-4AAF-A5FD-9E4573554A9A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E1CEB8E-D8DF-4437-ABFE-7E11502F2D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5B566908-C851-488C-A364-50DBD918BA6E}" type="datetimeFigureOut">
              <a:rPr lang="en-US"/>
              <a:pPr>
                <a:defRPr/>
              </a:pPr>
              <a:t>10/25/2010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accent3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0D52D42-6E88-49A1-A4D1-A6863AA12CEA}" type="slidenum">
              <a:rPr lang="en-US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615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AAA703D-A31B-4EEF-AB4C-A77CA246AC96}" type="datetimeFigureOut">
              <a:rPr lang="en-US" smtClean="0"/>
              <a:pPr/>
              <a:t>10/25/2010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5E98FE3-7170-4A64-B035-92325F5B625A}" type="slidenum">
              <a:rPr lang="en-US" smtClean="0">
                <a:solidFill>
                  <a:srgbClr val="8CADA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13" Type="http://schemas.openxmlformats.org/officeDocument/2006/relationships/image" Target="../media/image11.emf"/><Relationship Id="rId18" Type="http://schemas.openxmlformats.org/officeDocument/2006/relationships/image" Target="../media/image16.emf"/><Relationship Id="rId26" Type="http://schemas.openxmlformats.org/officeDocument/2006/relationships/image" Target="../media/image24.emf"/><Relationship Id="rId3" Type="http://schemas.openxmlformats.org/officeDocument/2006/relationships/image" Target="../media/image4.wmf"/><Relationship Id="rId21" Type="http://schemas.openxmlformats.org/officeDocument/2006/relationships/image" Target="../media/image19.emf"/><Relationship Id="rId7" Type="http://schemas.openxmlformats.org/officeDocument/2006/relationships/image" Target="../media/image5.emf"/><Relationship Id="rId12" Type="http://schemas.openxmlformats.org/officeDocument/2006/relationships/image" Target="../media/image10.emf"/><Relationship Id="rId17" Type="http://schemas.openxmlformats.org/officeDocument/2006/relationships/image" Target="../media/image15.emf"/><Relationship Id="rId25" Type="http://schemas.openxmlformats.org/officeDocument/2006/relationships/image" Target="../media/image23.emf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4.emf"/><Relationship Id="rId20" Type="http://schemas.openxmlformats.org/officeDocument/2006/relationships/image" Target="../media/image18.emf"/><Relationship Id="rId29" Type="http://schemas.openxmlformats.org/officeDocument/2006/relationships/image" Target="../media/image27.e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9.emf"/><Relationship Id="rId24" Type="http://schemas.openxmlformats.org/officeDocument/2006/relationships/image" Target="../media/image22.emf"/><Relationship Id="rId5" Type="http://schemas.openxmlformats.org/officeDocument/2006/relationships/oleObject" Target="../embeddings/oleObject2.bin"/><Relationship Id="rId15" Type="http://schemas.openxmlformats.org/officeDocument/2006/relationships/image" Target="../media/image13.emf"/><Relationship Id="rId23" Type="http://schemas.openxmlformats.org/officeDocument/2006/relationships/image" Target="../media/image21.emf"/><Relationship Id="rId28" Type="http://schemas.openxmlformats.org/officeDocument/2006/relationships/image" Target="../media/image26.emf"/><Relationship Id="rId10" Type="http://schemas.openxmlformats.org/officeDocument/2006/relationships/image" Target="../media/image8.emf"/><Relationship Id="rId19" Type="http://schemas.openxmlformats.org/officeDocument/2006/relationships/image" Target="../media/image17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emf"/><Relationship Id="rId14" Type="http://schemas.openxmlformats.org/officeDocument/2006/relationships/image" Target="../media/image12.emf"/><Relationship Id="rId22" Type="http://schemas.openxmlformats.org/officeDocument/2006/relationships/image" Target="../media/image20.emf"/><Relationship Id="rId27" Type="http://schemas.openxmlformats.org/officeDocument/2006/relationships/image" Target="../media/image25.emf"/><Relationship Id="rId30" Type="http://schemas.openxmlformats.org/officeDocument/2006/relationships/image" Target="../media/image28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124200"/>
            <a:ext cx="8305800" cy="2057400"/>
          </a:xfrm>
        </p:spPr>
        <p:txBody>
          <a:bodyPr>
            <a:normAutofit/>
          </a:bodyPr>
          <a:lstStyle/>
          <a:p>
            <a:r>
              <a:rPr lang="en-US" dirty="0" smtClean="0"/>
              <a:t>Richard Zeckhauser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Presentation to </a:t>
            </a:r>
          </a:p>
          <a:p>
            <a:r>
              <a:rPr lang="en-US" dirty="0" err="1" smtClean="0"/>
              <a:t>Tsinghua</a:t>
            </a:r>
            <a:r>
              <a:rPr lang="en-US" dirty="0" smtClean="0"/>
              <a:t> University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November 11, 2010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Behavioral Decision and Movements Across Treatments and Health Plans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Decision Biases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664075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en-US" sz="2000" dirty="0" smtClean="0"/>
              <a:t>Loss Aversion</a:t>
            </a:r>
          </a:p>
          <a:p>
            <a:pPr lvl="1" eaLnBrk="1" hangingPunct="1">
              <a:spcBef>
                <a:spcPts val="600"/>
              </a:spcBef>
              <a:buFont typeface="Courier New" pitchFamily="49" charset="0"/>
              <a:buChar char="o"/>
            </a:pPr>
            <a:r>
              <a:rPr lang="en-US" sz="1800" dirty="0" smtClean="0"/>
              <a:t>People reset their reference points (Gulf after BP spill; Chilean mine rescue)</a:t>
            </a:r>
          </a:p>
          <a:p>
            <a:pPr lvl="1" eaLnBrk="1" hangingPunct="1">
              <a:spcBef>
                <a:spcPts val="600"/>
              </a:spcBef>
              <a:buFont typeface="Courier New" pitchFamily="49" charset="0"/>
              <a:buChar char="o"/>
            </a:pPr>
            <a:r>
              <a:rPr lang="en-US" sz="1800" dirty="0" smtClean="0"/>
              <a:t>Small losses count much more than small gains</a:t>
            </a:r>
          </a:p>
          <a:p>
            <a:pPr lvl="1" eaLnBrk="1" hangingPunct="1">
              <a:spcBef>
                <a:spcPts val="600"/>
              </a:spcBef>
              <a:buFont typeface="Courier New" pitchFamily="49" charset="0"/>
              <a:buChar char="o"/>
            </a:pPr>
            <a:r>
              <a:rPr lang="en-US" sz="1800" dirty="0" smtClean="0"/>
              <a:t>Equity premium relative to bonds?</a:t>
            </a:r>
          </a:p>
          <a:p>
            <a:pPr lvl="1" eaLnBrk="1" hangingPunct="1">
              <a:spcBef>
                <a:spcPts val="600"/>
              </a:spcBef>
              <a:buFont typeface="Courier New" pitchFamily="49" charset="0"/>
              <a:buChar char="o"/>
            </a:pPr>
            <a:r>
              <a:rPr lang="en-US" sz="1800" dirty="0" smtClean="0"/>
              <a:t>Prescriptions:  Dribble good news; Bad news all at once;      Reset your total portfolio value reference point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000" dirty="0" smtClean="0"/>
              <a:t>Status Quo Bias</a:t>
            </a:r>
          </a:p>
          <a:p>
            <a:pPr lvl="1" eaLnBrk="1" hangingPunct="1">
              <a:spcBef>
                <a:spcPts val="600"/>
              </a:spcBef>
              <a:buFont typeface="Courier New" pitchFamily="49" charset="0"/>
              <a:buChar char="o"/>
            </a:pPr>
            <a:r>
              <a:rPr lang="en-US" sz="1800" dirty="0" smtClean="0"/>
              <a:t>Inheritance from Uncle Joe</a:t>
            </a:r>
          </a:p>
          <a:p>
            <a:pPr lvl="2" eaLnBrk="1" hangingPunct="1">
              <a:spcBef>
                <a:spcPts val="300"/>
              </a:spcBef>
              <a:buFont typeface="Tahoma" pitchFamily="34" charset="0"/>
              <a:buChar char="•"/>
            </a:pPr>
            <a:r>
              <a:rPr lang="en-US" sz="1800" dirty="0" smtClean="0">
                <a:solidFill>
                  <a:schemeClr val="tx2"/>
                </a:solidFill>
              </a:rPr>
              <a:t>Moderate-risk company A</a:t>
            </a:r>
          </a:p>
          <a:p>
            <a:pPr lvl="2" eaLnBrk="1" hangingPunct="1">
              <a:spcBef>
                <a:spcPts val="300"/>
              </a:spcBef>
              <a:buFont typeface="Tahoma" pitchFamily="34" charset="0"/>
              <a:buChar char="•"/>
            </a:pPr>
            <a:r>
              <a:rPr lang="en-US" sz="1800" dirty="0" smtClean="0">
                <a:solidFill>
                  <a:schemeClr val="tx2"/>
                </a:solidFill>
              </a:rPr>
              <a:t>High-risk company B</a:t>
            </a:r>
          </a:p>
          <a:p>
            <a:pPr lvl="2" eaLnBrk="1" hangingPunct="1">
              <a:spcBef>
                <a:spcPts val="300"/>
              </a:spcBef>
              <a:buFont typeface="Tahoma" pitchFamily="34" charset="0"/>
              <a:buChar char="•"/>
            </a:pPr>
            <a:r>
              <a:rPr lang="en-US" sz="1800" dirty="0" smtClean="0">
                <a:solidFill>
                  <a:schemeClr val="tx2"/>
                </a:solidFill>
              </a:rPr>
              <a:t>Treasury bills</a:t>
            </a:r>
          </a:p>
          <a:p>
            <a:pPr lvl="2" eaLnBrk="1" hangingPunct="1">
              <a:spcBef>
                <a:spcPts val="300"/>
              </a:spcBef>
              <a:buFont typeface="Tahoma" pitchFamily="34" charset="0"/>
              <a:buChar char="•"/>
            </a:pPr>
            <a:r>
              <a:rPr lang="en-US" sz="1800" dirty="0" smtClean="0">
                <a:solidFill>
                  <a:schemeClr val="tx2"/>
                </a:solidFill>
              </a:rPr>
              <a:t>Municipal bonds</a:t>
            </a:r>
          </a:p>
          <a:p>
            <a:pPr marL="0" lvl="2" eaLnBrk="1" hangingPunct="1">
              <a:spcBef>
                <a:spcPts val="1200"/>
              </a:spcBef>
              <a:buClr>
                <a:srgbClr val="C00000"/>
              </a:buClr>
              <a:buSzPct val="85000"/>
              <a:buFont typeface="Wingdings" pitchFamily="2" charset="2"/>
              <a:buChar char="§"/>
            </a:pPr>
            <a:r>
              <a:rPr lang="en-US" dirty="0" smtClean="0"/>
              <a:t>2% OF Harvard faculty change health plan or retirement plan in a year</a:t>
            </a:r>
          </a:p>
          <a:p>
            <a:pPr lvl="2" eaLnBrk="1" hangingPunct="1">
              <a:spcBef>
                <a:spcPts val="300"/>
              </a:spcBef>
              <a:buFont typeface="Tahoma" pitchFamily="34" charset="0"/>
              <a:buChar char="•"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Overconfidence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752600"/>
            <a:ext cx="8503920" cy="479755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n-US" sz="2800" dirty="0" smtClean="0">
                <a:solidFill>
                  <a:schemeClr val="tx2"/>
                </a:solidFill>
              </a:rPr>
              <a:t>Individuals systematically are more confident of their estimates than they should be.</a:t>
            </a:r>
          </a:p>
          <a:p>
            <a:pPr marL="27432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Population of Hainan Province</a:t>
            </a:r>
            <a:r>
              <a:rPr lang="en-US" dirty="0" smtClean="0">
                <a:solidFill>
                  <a:schemeClr val="tx2"/>
                </a:solidFill>
              </a:rPr>
              <a:t>		</a:t>
            </a:r>
          </a:p>
          <a:p>
            <a:pPr marL="27432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Area of Fujian Province</a:t>
            </a:r>
          </a:p>
          <a:p>
            <a:pPr marL="27432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Total fertility rate of Beijing</a:t>
            </a:r>
          </a:p>
          <a:p>
            <a:pPr marL="64008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 smtClean="0">
                <a:solidFill>
                  <a:schemeClr val="tx2"/>
                </a:solidFill>
              </a:rPr>
              <a:t>(number per woman if has current age-specific fertility over her lifetime)</a:t>
            </a:r>
          </a:p>
          <a:p>
            <a:pPr marL="27432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Total fertility rate of China (2007)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 smtClean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 smtClean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smtClean="0">
                <a:solidFill>
                  <a:schemeClr val="tx2"/>
                </a:solidFill>
              </a:rPr>
              <a:t> </a:t>
            </a:r>
            <a:r>
              <a:rPr lang="en-US" sz="1800" dirty="0" smtClean="0">
                <a:solidFill>
                  <a:schemeClr val="tx2"/>
                </a:solidFill>
              </a:rPr>
              <a:t>*  China Statistical Yearbook, 2009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solidFill>
                  <a:schemeClr val="tx2"/>
                </a:solidFill>
              </a:rPr>
              <a:t>** China 2000 Census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24600" y="28194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8,549,000*</a:t>
            </a:r>
            <a:endParaRPr lang="en-US" sz="2400" baseline="30000" dirty="0"/>
          </a:p>
        </p:txBody>
      </p:sp>
      <p:sp>
        <p:nvSpPr>
          <p:cNvPr id="5" name="TextBox 4"/>
          <p:cNvSpPr txBox="1"/>
          <p:nvPr/>
        </p:nvSpPr>
        <p:spPr>
          <a:xfrm>
            <a:off x="6096000" y="34290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120,000 sq. km.</a:t>
            </a:r>
            <a:r>
              <a:rPr lang="en-US" sz="2400" baseline="30000" dirty="0" smtClean="0"/>
              <a:t>*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477000" y="39624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0.67</a:t>
            </a:r>
            <a:r>
              <a:rPr lang="en-US" sz="2400" baseline="30000" dirty="0" smtClean="0"/>
              <a:t>**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477000" y="46482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1.75</a:t>
            </a:r>
            <a:r>
              <a:rPr lang="en-US" sz="2400" baseline="30000" dirty="0" smtClean="0"/>
              <a:t>*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7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extBox 5"/>
          <p:cNvSpPr txBox="1">
            <a:spLocks noChangeArrowheads="1"/>
          </p:cNvSpPr>
          <p:nvPr/>
        </p:nvSpPr>
        <p:spPr bwMode="auto">
          <a:xfrm>
            <a:off x="76200" y="304800"/>
            <a:ext cx="89916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b="1" dirty="0" smtClean="0">
                <a:solidFill>
                  <a:prstClr val="black"/>
                </a:solidFill>
                <a:latin typeface="Cambria" pitchFamily="18" charset="0"/>
                <a:cs typeface="Arial" charset="0"/>
              </a:rPr>
              <a:t>Option Blindness: Two Draws</a:t>
            </a:r>
            <a:endParaRPr lang="en-US" sz="4400" b="1" dirty="0">
              <a:solidFill>
                <a:prstClr val="black"/>
              </a:solidFill>
              <a:latin typeface="Cambria" pitchFamily="18" charset="0"/>
              <a:cs typeface="Arial" charset="0"/>
            </a:endParaRPr>
          </a:p>
        </p:txBody>
      </p:sp>
      <p:sp>
        <p:nvSpPr>
          <p:cNvPr id="107523" name="TextBox 8"/>
          <p:cNvSpPr txBox="1">
            <a:spLocks noChangeArrowheads="1"/>
          </p:cNvSpPr>
          <p:nvPr/>
        </p:nvSpPr>
        <p:spPr bwMode="auto">
          <a:xfrm>
            <a:off x="990600" y="5876925"/>
            <a:ext cx="7391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dirty="0">
                <a:solidFill>
                  <a:prstClr val="black"/>
                </a:solidFill>
                <a:latin typeface="Cambria" pitchFamily="18" charset="0"/>
                <a:cs typeface="Arial" charset="0"/>
              </a:rPr>
              <a:t>Which </a:t>
            </a:r>
            <a:r>
              <a:rPr lang="en-US" sz="2800" dirty="0" smtClean="0">
                <a:solidFill>
                  <a:prstClr val="black"/>
                </a:solidFill>
                <a:latin typeface="Cambria" pitchFamily="18" charset="0"/>
                <a:cs typeface="Arial" charset="0"/>
              </a:rPr>
              <a:t>jar would </a:t>
            </a:r>
            <a:r>
              <a:rPr lang="en-US" sz="2800" dirty="0">
                <a:solidFill>
                  <a:prstClr val="black"/>
                </a:solidFill>
                <a:latin typeface="Cambria" pitchFamily="18" charset="0"/>
                <a:cs typeface="Arial" charset="0"/>
              </a:rPr>
              <a:t>you choose?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1447800" y="1371600"/>
            <a:ext cx="6321425" cy="3505200"/>
            <a:chOff x="1447800" y="1371600"/>
            <a:chExt cx="6322023" cy="3505200"/>
          </a:xfrm>
        </p:grpSpPr>
        <p:pic>
          <p:nvPicPr>
            <p:cNvPr id="107525" name="Picture 4" descr="Ambiguity 02.jpg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257800" y="2133600"/>
              <a:ext cx="2512023" cy="2743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7526" name="Picture 11" descr="Ambiguity 03.jp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447800" y="2133600"/>
              <a:ext cx="2512024" cy="2743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7527" name="Picture 16" descr="05 Undefined Marble.jpg"/>
            <p:cNvPicPr>
              <a:picLocks noChangeAspect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172200" y="1371600"/>
              <a:ext cx="682711" cy="6736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7528" name="Picture 17" descr="05 Undefined Marble.jpg"/>
            <p:cNvPicPr>
              <a:picLocks noChangeAspect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362200" y="1371600"/>
              <a:ext cx="682711" cy="6736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7529" name="TextBox 25"/>
          <p:cNvSpPr txBox="1">
            <a:spLocks noChangeArrowheads="1"/>
          </p:cNvSpPr>
          <p:nvPr/>
        </p:nvSpPr>
        <p:spPr bwMode="auto">
          <a:xfrm>
            <a:off x="838200" y="5068888"/>
            <a:ext cx="7543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  <a:latin typeface="Cambria" pitchFamily="18" charset="0"/>
                <a:cs typeface="Arial" charset="0"/>
              </a:rPr>
              <a:t>Guess a color.  If correct win $10.</a:t>
            </a:r>
          </a:p>
          <a:p>
            <a:pPr algn="ctr"/>
            <a:r>
              <a:rPr lang="en-US" dirty="0">
                <a:solidFill>
                  <a:prstClr val="black"/>
                </a:solidFill>
                <a:latin typeface="Cambria" pitchFamily="18" charset="0"/>
                <a:cs typeface="Arial" charset="0"/>
              </a:rPr>
              <a:t>Replace the marble.  Guess a color.  If correct win $10.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Cholesterol Treatment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752600"/>
            <a:ext cx="8503920" cy="4572000"/>
          </a:xfrm>
          <a:noFill/>
          <a:ln/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  <a:effectLst/>
              </a:rPr>
              <a:t>Your doctor has discovered that you have a high cholesterol level, namely 240.  She prescribes one of many available </a:t>
            </a:r>
            <a:r>
              <a:rPr lang="en-US" sz="2400" dirty="0" err="1" smtClean="0">
                <a:solidFill>
                  <a:schemeClr val="tx2"/>
                </a:solidFill>
                <a:effectLst/>
              </a:rPr>
              <a:t>statins</a:t>
            </a:r>
            <a:r>
              <a:rPr lang="en-US" sz="2400" dirty="0" smtClean="0">
                <a:solidFill>
                  <a:schemeClr val="tx2"/>
                </a:solidFill>
                <a:effectLst/>
              </a:rPr>
              <a:t>.  She says this will generally drop your cholesterol about 25%.  There may be side effects. 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  <a:effectLst/>
              </a:rPr>
              <a:t>Two months later you return to your doctor.  Your cholesterol is now at 195.  Your only negative side effect is sweaty palms, which you experience once or twice a week for half an hour.  Your doctor asks whether you can live with this side effect.  You say yes.  She tells you to continue on the medicine.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  <a:effectLst/>
              </a:rPr>
              <a:t>What do you say?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Custom-Made Versus Ready-to-Wear Treatments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76400"/>
            <a:ext cx="8500872" cy="4797552"/>
          </a:xfrm>
        </p:spPr>
        <p:txBody>
          <a:bodyPr>
            <a:normAutofit fontScale="85000" lnSpcReduction="20000"/>
          </a:bodyPr>
          <a:lstStyle/>
          <a:p>
            <a:pPr lvl="0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Prostate cancer – 7 or 8 primary treatments </a:t>
            </a:r>
          </a:p>
          <a:p>
            <a:pPr lvl="1">
              <a:spcBef>
                <a:spcPts val="1200"/>
              </a:spcBef>
              <a:buSzPct val="100000"/>
              <a:buFont typeface="Courier New" pitchFamily="49" charset="0"/>
              <a:buChar char="o"/>
            </a:pPr>
            <a:r>
              <a:rPr lang="en-US" sz="2300" dirty="0" smtClean="0">
                <a:solidFill>
                  <a:schemeClr val="tx2"/>
                </a:solidFill>
              </a:rPr>
              <a:t>"Custom-Made Versus Ready-to-Wear Treatments: Behavioral Propensities in Physicians' Choices," Richard G. Frank and Richard J. Zeckhauser, </a:t>
            </a:r>
            <a:r>
              <a:rPr lang="en-US" sz="2300" i="1" dirty="0" smtClean="0">
                <a:solidFill>
                  <a:schemeClr val="tx2"/>
                </a:solidFill>
              </a:rPr>
              <a:t>Journal of Health Economics</a:t>
            </a:r>
            <a:r>
              <a:rPr lang="en-US" sz="2300" dirty="0" smtClean="0">
                <a:solidFill>
                  <a:schemeClr val="tx2"/>
                </a:solidFill>
              </a:rPr>
              <a:t> 26(6), 2007, 1101-1127.</a:t>
            </a:r>
          </a:p>
          <a:p>
            <a:pPr>
              <a:spcBef>
                <a:spcPts val="300"/>
              </a:spcBef>
              <a:buSzPct val="100000"/>
              <a:buNone/>
            </a:pPr>
            <a:r>
              <a:rPr lang="en-US" sz="2800" dirty="0" smtClean="0">
                <a:solidFill>
                  <a:schemeClr val="tx2"/>
                </a:solidFill>
              </a:rPr>
              <a:t> </a:t>
            </a:r>
          </a:p>
          <a:p>
            <a:pPr lvl="1">
              <a:spcBef>
                <a:spcPts val="300"/>
              </a:spcBef>
              <a:buSzPct val="100000"/>
              <a:buFont typeface="Courier New" pitchFamily="49" charset="0"/>
              <a:buChar char="o"/>
            </a:pPr>
            <a:r>
              <a:rPr lang="en-US" sz="2300" dirty="0" smtClean="0">
                <a:solidFill>
                  <a:schemeClr val="tx2"/>
                </a:solidFill>
              </a:rPr>
              <a:t>"Health Insurance Exchanges: Making the Markets Work," Richard G. Frank and Richard J. Zeckhauser, </a:t>
            </a:r>
            <a:r>
              <a:rPr lang="en-US" sz="2300" i="1" dirty="0" smtClean="0">
                <a:solidFill>
                  <a:schemeClr val="tx2"/>
                </a:solidFill>
              </a:rPr>
              <a:t>New England Journal of Medicine</a:t>
            </a:r>
            <a:r>
              <a:rPr lang="en-US" sz="2300" dirty="0" smtClean="0">
                <a:solidFill>
                  <a:schemeClr val="tx2"/>
                </a:solidFill>
              </a:rPr>
              <a:t>, 361(12), 2009, 1136-1137.</a:t>
            </a:r>
          </a:p>
          <a:p>
            <a:pPr lvl="0">
              <a:buFont typeface="Wingdings" pitchFamily="2" charset="2"/>
              <a:buChar char="§"/>
            </a:pPr>
            <a:endParaRPr lang="en-US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Antidepressants – </a:t>
            </a:r>
          </a:p>
          <a:p>
            <a:pPr lvl="1">
              <a:spcBef>
                <a:spcPts val="1200"/>
              </a:spcBef>
              <a:buSzPct val="100000"/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2"/>
                </a:solidFill>
              </a:rPr>
              <a:t>multiple classes, different biochemical processes</a:t>
            </a:r>
          </a:p>
          <a:p>
            <a:pPr lvl="1">
              <a:buSzPct val="100000"/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2"/>
                </a:solidFill>
              </a:rPr>
              <a:t>each class might have half dozen different drugs</a:t>
            </a:r>
          </a:p>
          <a:p>
            <a:pPr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lvl="0"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Individuals use norms in making decisions.  What about professionals?     </a:t>
            </a:r>
          </a:p>
          <a:p>
            <a:pPr>
              <a:buFont typeface="Wingdings" pitchFamily="2" charset="2"/>
              <a:buChar char="§"/>
            </a:pP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Costs of Customization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7048"/>
            <a:ext cx="8839200" cy="5330952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ts val="200"/>
              </a:spcBef>
              <a:buNone/>
            </a:pPr>
            <a:r>
              <a:rPr lang="en-US" sz="2900" b="1" dirty="0" smtClean="0"/>
              <a:t>Communication costs  </a:t>
            </a:r>
            <a:r>
              <a:rPr lang="en-US" sz="2900" b="1" dirty="0" smtClean="0">
                <a:sym typeface="Symbol"/>
              </a:rPr>
              <a:t></a:t>
            </a:r>
            <a:r>
              <a:rPr lang="en-US" sz="2900" b="1" dirty="0" smtClean="0"/>
              <a:t> </a:t>
            </a:r>
          </a:p>
          <a:p>
            <a:pPr>
              <a:spcBef>
                <a:spcPts val="200"/>
              </a:spcBef>
              <a:buNone/>
            </a:pPr>
            <a:r>
              <a:rPr lang="en-US" sz="2900" dirty="0" smtClean="0"/>
              <a:t>	</a:t>
            </a:r>
            <a:r>
              <a:rPr lang="en-US" sz="2900" dirty="0" smtClean="0">
                <a:solidFill>
                  <a:schemeClr val="tx2"/>
                </a:solidFill>
              </a:rPr>
              <a:t>Prostate cancer “…there is potentially significant benefit to be gained through using an impartial, evidence-based decision model that explicitly accounts for the preferences of each individual patient.”  </a:t>
            </a:r>
          </a:p>
          <a:p>
            <a:pPr>
              <a:spcBef>
                <a:spcPts val="200"/>
              </a:spcBef>
              <a:buNone/>
            </a:pPr>
            <a:r>
              <a:rPr lang="en-US" sz="2900" b="1" dirty="0" smtClean="0"/>
              <a:t>Cognition costs</a:t>
            </a:r>
          </a:p>
          <a:p>
            <a:pPr>
              <a:spcBef>
                <a:spcPts val="200"/>
              </a:spcBef>
              <a:buNone/>
            </a:pPr>
            <a:r>
              <a:rPr lang="en-US" sz="2900" dirty="0" smtClean="0"/>
              <a:t>	</a:t>
            </a:r>
            <a:r>
              <a:rPr lang="en-US" sz="2900" dirty="0" err="1" smtClean="0">
                <a:solidFill>
                  <a:schemeClr val="tx2"/>
                </a:solidFill>
              </a:rPr>
              <a:t>Satisficing</a:t>
            </a:r>
            <a:r>
              <a:rPr lang="en-US" sz="2900" dirty="0" smtClean="0">
                <a:solidFill>
                  <a:schemeClr val="tx2"/>
                </a:solidFill>
              </a:rPr>
              <a:t> and use of heuristics</a:t>
            </a:r>
          </a:p>
          <a:p>
            <a:pPr>
              <a:spcBef>
                <a:spcPts val="200"/>
              </a:spcBef>
              <a:buNone/>
            </a:pPr>
            <a:r>
              <a:rPr lang="en-US" sz="2900" b="1" dirty="0" smtClean="0"/>
              <a:t>Coordination costs</a:t>
            </a:r>
          </a:p>
          <a:p>
            <a:pPr>
              <a:spcBef>
                <a:spcPts val="200"/>
              </a:spcBef>
              <a:buNone/>
            </a:pPr>
            <a:r>
              <a:rPr lang="en-US" sz="2900" dirty="0" smtClean="0"/>
              <a:t>	</a:t>
            </a:r>
            <a:r>
              <a:rPr lang="en-US" sz="2900" dirty="0" smtClean="0">
                <a:solidFill>
                  <a:schemeClr val="tx2"/>
                </a:solidFill>
              </a:rPr>
              <a:t>Our green-red example.  Worse if there is cost to reveal.</a:t>
            </a:r>
          </a:p>
          <a:p>
            <a:pPr>
              <a:spcBef>
                <a:spcPts val="200"/>
              </a:spcBef>
              <a:buNone/>
            </a:pPr>
            <a:r>
              <a:rPr lang="en-US" sz="2900" dirty="0" smtClean="0">
                <a:solidFill>
                  <a:schemeClr val="tx2"/>
                </a:solidFill>
              </a:rPr>
              <a:t> 	Adam Smith’s pin factory counterfactual – sequential customers</a:t>
            </a:r>
          </a:p>
          <a:p>
            <a:pPr>
              <a:spcBef>
                <a:spcPts val="200"/>
              </a:spcBef>
              <a:buNone/>
            </a:pPr>
            <a:r>
              <a:rPr lang="en-US" sz="2900" dirty="0" smtClean="0">
                <a:solidFill>
                  <a:schemeClr val="tx2"/>
                </a:solidFill>
              </a:rPr>
              <a:t> 	Stronger pins for pants</a:t>
            </a:r>
          </a:p>
          <a:p>
            <a:pPr>
              <a:spcBef>
                <a:spcPts val="200"/>
              </a:spcBef>
              <a:buNone/>
            </a:pPr>
            <a:r>
              <a:rPr lang="en-US" sz="2900" dirty="0" smtClean="0">
                <a:solidFill>
                  <a:schemeClr val="tx2"/>
                </a:solidFill>
              </a:rPr>
              <a:t>	Longer ones for flannel</a:t>
            </a:r>
          </a:p>
          <a:p>
            <a:pPr>
              <a:spcBef>
                <a:spcPts val="200"/>
              </a:spcBef>
              <a:buNone/>
            </a:pPr>
            <a:r>
              <a:rPr lang="en-US" sz="2900" dirty="0" smtClean="0">
                <a:solidFill>
                  <a:schemeClr val="tx2"/>
                </a:solidFill>
              </a:rPr>
              <a:t>	Smoother ones for silk</a:t>
            </a:r>
          </a:p>
          <a:p>
            <a:pPr>
              <a:spcBef>
                <a:spcPts val="200"/>
              </a:spcBef>
              <a:buNone/>
            </a:pPr>
            <a:r>
              <a:rPr lang="en-US" sz="2900" dirty="0" smtClean="0">
                <a:solidFill>
                  <a:schemeClr val="tx2"/>
                </a:solidFill>
              </a:rPr>
              <a:t>	Still might standardize, particularly if also produce staples and paper clips</a:t>
            </a:r>
          </a:p>
          <a:p>
            <a:pPr>
              <a:spcBef>
                <a:spcPts val="200"/>
              </a:spcBef>
              <a:buNone/>
            </a:pPr>
            <a:r>
              <a:rPr lang="en-US" sz="2900" b="1" dirty="0" smtClean="0"/>
              <a:t>Medicine has three key features</a:t>
            </a:r>
            <a:r>
              <a:rPr lang="en-US" sz="2900" dirty="0" smtClean="0"/>
              <a:t>: </a:t>
            </a:r>
            <a:r>
              <a:rPr lang="en-US" sz="2900" dirty="0" smtClean="0">
                <a:solidFill>
                  <a:schemeClr val="tx2"/>
                </a:solidFill>
              </a:rPr>
              <a:t>specialization and division of labor; varied product mix; customers with different needs served in succession, not batches </a:t>
            </a:r>
          </a:p>
          <a:p>
            <a:pPr>
              <a:spcBef>
                <a:spcPts val="200"/>
              </a:spcBef>
              <a:buNone/>
            </a:pPr>
            <a:r>
              <a:rPr lang="en-US" sz="2900" b="1" dirty="0" smtClean="0"/>
              <a:t>Capability costs – </a:t>
            </a:r>
            <a:r>
              <a:rPr lang="en-US" sz="2900" dirty="0" smtClean="0">
                <a:solidFill>
                  <a:schemeClr val="tx2"/>
                </a:solidFill>
              </a:rPr>
              <a:t>know some therapies better than others</a:t>
            </a:r>
          </a:p>
          <a:p>
            <a:pPr>
              <a:spcBef>
                <a:spcPts val="200"/>
              </a:spcBef>
              <a:buNone/>
            </a:pPr>
            <a:r>
              <a:rPr lang="en-US" sz="2900" dirty="0" smtClean="0">
                <a:solidFill>
                  <a:schemeClr val="tx2"/>
                </a:solidFill>
              </a:rPr>
              <a:t>	Heart attack treatments vary strongly across areas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Chemotherapy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Standard protocol </a:t>
            </a:r>
          </a:p>
          <a:p>
            <a:pPr marL="73152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2"/>
                </a:solidFill>
              </a:rPr>
              <a:t>Fixed interval, say monthly</a:t>
            </a:r>
          </a:p>
          <a:p>
            <a:pPr marL="73152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2"/>
                </a:solidFill>
              </a:rPr>
              <a:t>Dosage tradeoff between benefit and side effects</a:t>
            </a:r>
          </a:p>
          <a:p>
            <a:pPr marL="73152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2"/>
                </a:solidFill>
              </a:rPr>
              <a:t>White blood count closely monitored</a:t>
            </a:r>
          </a:p>
          <a:p>
            <a:pPr marL="73152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2"/>
                </a:solidFill>
              </a:rPr>
              <a:t>If low, delay treatment</a:t>
            </a:r>
          </a:p>
          <a:p>
            <a:pPr marL="73152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2"/>
                </a:solidFill>
              </a:rPr>
              <a:t>Dosage not changed VERY ODD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Levels of Rationality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613648" cy="45720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endParaRPr lang="en-US" dirty="0" smtClean="0"/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Hyper rationality – Doctor optimizes for each patient.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Decision cost rationality – Doctor recognizes costs of customization.  Take reasonable decisions in light of the costs they face.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Heuristic behavior – Doctor simply employs ready-to-wear treatments.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Norms Hypotheses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2"/>
                </a:solidFill>
              </a:rPr>
              <a:t>Sensible Use of Norms (SUN) Hypothesis – Doctors use norms when they make the most sense.  Thus, would customize for chronic conditions more than acute conditions.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2"/>
                </a:solidFill>
              </a:rPr>
              <a:t>Therapeutic Norms Hypothesis – Doctors select treatments for a representative patient in each category.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2"/>
                </a:solidFill>
              </a:rPr>
              <a:t>My Way Hypothesis – For many important conditions, doctors will regularly prescribe a treatment quite different than the choice of other physicians.  Thus, the choice might depend on past luck, which drug encountered first (detail men).</a:t>
            </a:r>
            <a:endParaRPr lang="en-US" sz="2000" dirty="0">
              <a:solidFill>
                <a:schemeClr val="tx2"/>
              </a:solidFill>
            </a:endParaRPr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4495800"/>
            <a:ext cx="2514599" cy="1823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Multi-Armed Bandit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752600"/>
            <a:ext cx="8503920" cy="45720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Benefits depend on:</a:t>
            </a:r>
          </a:p>
          <a:p>
            <a:pPr marL="64008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2"/>
                </a:solidFill>
              </a:rPr>
              <a:t>Drug, patient, time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Optimize given prior distributions. 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Complex decision under uncertainty, with substantial learning.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Well studied problem in applied mathematics.  Lottery with highest </a:t>
            </a:r>
            <a:r>
              <a:rPr lang="en-US" dirty="0" err="1" smtClean="0">
                <a:solidFill>
                  <a:schemeClr val="tx2"/>
                </a:solidFill>
              </a:rPr>
              <a:t>Gittins</a:t>
            </a:r>
            <a:r>
              <a:rPr lang="en-US" dirty="0" smtClean="0">
                <a:solidFill>
                  <a:schemeClr val="tx2"/>
                </a:solidFill>
              </a:rPr>
              <a:t> index played at each point.</a:t>
            </a:r>
          </a:p>
          <a:p>
            <a:endParaRPr lang="en-US" dirty="0"/>
          </a:p>
        </p:txBody>
      </p:sp>
      <p:pic>
        <p:nvPicPr>
          <p:cNvPr id="6" name="Picture 5" descr="3894803-slot-machine-with-clipping-pat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228600"/>
            <a:ext cx="914400" cy="1227383"/>
          </a:xfrm>
          <a:prstGeom prst="rect">
            <a:avLst/>
          </a:prstGeom>
        </p:spPr>
      </p:pic>
      <p:pic>
        <p:nvPicPr>
          <p:cNvPr id="8" name="Picture 7" descr="3894803-slot-machine-with-clipping-pat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43800" y="228600"/>
            <a:ext cx="914400" cy="12273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Sources of Material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527048"/>
            <a:ext cx="8424672" cy="4873752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  <a:buSzPct val="100000"/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2"/>
                </a:solidFill>
              </a:rPr>
              <a:t>"Custom-Made Versus Ready-to-Wear Treatments: Behavioral Propensities in Physicians' Choices," Richard G. Frank and Richard J. Zeckhauser, </a:t>
            </a:r>
            <a:r>
              <a:rPr lang="en-US" sz="2000" i="1" dirty="0" smtClean="0">
                <a:solidFill>
                  <a:schemeClr val="tx2"/>
                </a:solidFill>
              </a:rPr>
              <a:t>Journal of Health Economics</a:t>
            </a:r>
            <a:r>
              <a:rPr lang="en-US" sz="2000" dirty="0" smtClean="0">
                <a:solidFill>
                  <a:schemeClr val="tx2"/>
                </a:solidFill>
              </a:rPr>
              <a:t> 26(6), 2007, 1101-1127.</a:t>
            </a:r>
          </a:p>
          <a:p>
            <a:pPr>
              <a:spcBef>
                <a:spcPts val="300"/>
              </a:spcBef>
              <a:buSzPct val="100000"/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 </a:t>
            </a:r>
          </a:p>
          <a:p>
            <a:pPr>
              <a:spcBef>
                <a:spcPts val="300"/>
              </a:spcBef>
              <a:buSzPct val="100000"/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2"/>
                </a:solidFill>
              </a:rPr>
              <a:t>"Health Insurance Exchanges: Making the Markets Work," Richard G. Frank and Richard J. Zeckhauser, </a:t>
            </a:r>
            <a:r>
              <a:rPr lang="en-US" sz="2000" i="1" dirty="0" smtClean="0">
                <a:solidFill>
                  <a:schemeClr val="tx2"/>
                </a:solidFill>
              </a:rPr>
              <a:t>New England Journal of Medicine</a:t>
            </a:r>
            <a:r>
              <a:rPr lang="en-US" sz="2000" dirty="0" smtClean="0">
                <a:solidFill>
                  <a:schemeClr val="tx2"/>
                </a:solidFill>
              </a:rPr>
              <a:t>, 361(12), 2009, 1136-1137.</a:t>
            </a:r>
          </a:p>
          <a:p>
            <a:pPr>
              <a:spcBef>
                <a:spcPts val="300"/>
              </a:spcBef>
              <a:buSzPct val="100000"/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 </a:t>
            </a:r>
          </a:p>
          <a:p>
            <a:pPr>
              <a:spcBef>
                <a:spcPts val="300"/>
              </a:spcBef>
              <a:buSzPct val="100000"/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2"/>
                </a:solidFill>
              </a:rPr>
              <a:t>"Selection Stories: Understanding Movement Across Health Plans," David </a:t>
            </a:r>
            <a:r>
              <a:rPr lang="en-US" sz="2000" dirty="0" err="1" smtClean="0">
                <a:solidFill>
                  <a:schemeClr val="tx2"/>
                </a:solidFill>
              </a:rPr>
              <a:t>Culter</a:t>
            </a:r>
            <a:r>
              <a:rPr lang="en-US" sz="2000" dirty="0" smtClean="0">
                <a:solidFill>
                  <a:schemeClr val="tx2"/>
                </a:solidFill>
              </a:rPr>
              <a:t>, Bryan Lincoln, and Richard Zeckhauser, </a:t>
            </a:r>
            <a:r>
              <a:rPr lang="en-US" sz="2000" i="1" dirty="0" smtClean="0">
                <a:solidFill>
                  <a:schemeClr val="tx2"/>
                </a:solidFill>
              </a:rPr>
              <a:t>Journal of Health Economics</a:t>
            </a:r>
            <a:r>
              <a:rPr lang="en-US" sz="2000" dirty="0" smtClean="0">
                <a:solidFill>
                  <a:schemeClr val="tx2"/>
                </a:solidFill>
              </a:rPr>
              <a:t>, forthcoming.</a:t>
            </a:r>
          </a:p>
          <a:p>
            <a:pPr>
              <a:spcBef>
                <a:spcPts val="300"/>
              </a:spcBef>
            </a:pPr>
            <a:endParaRPr lang="en-US" sz="2000" dirty="0" smtClean="0">
              <a:solidFill>
                <a:schemeClr val="tx2"/>
              </a:solidFill>
            </a:endParaRPr>
          </a:p>
          <a:p>
            <a:pPr>
              <a:spcBef>
                <a:spcPts val="300"/>
              </a:spcBef>
              <a:buSzPct val="100000"/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2"/>
                </a:solidFill>
              </a:rPr>
              <a:t>“Blindness to the Benefits of Ambiguity:  The Neglect of Learning Opportunities,”  Stefan T. </a:t>
            </a:r>
            <a:r>
              <a:rPr lang="en-US" sz="2000" dirty="0" err="1" smtClean="0">
                <a:solidFill>
                  <a:schemeClr val="tx2"/>
                </a:solidFill>
              </a:rPr>
              <a:t>Trautmann</a:t>
            </a:r>
            <a:r>
              <a:rPr lang="en-US" sz="2000" dirty="0" smtClean="0">
                <a:solidFill>
                  <a:schemeClr val="tx2"/>
                </a:solidFill>
              </a:rPr>
              <a:t> and Richard J. Zeckhauser, October 2010.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of Use of Norms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76400"/>
            <a:ext cx="8503920" cy="4572000"/>
          </a:xfrm>
        </p:spPr>
        <p:txBody>
          <a:bodyPr>
            <a:normAutofit fontScale="77500" lnSpcReduction="20000"/>
          </a:bodyPr>
          <a:lstStyle/>
          <a:p>
            <a:pPr marL="514350" lvl="0" indent="-514350">
              <a:spcBef>
                <a:spcPts val="600"/>
              </a:spcBef>
              <a:buFont typeface="+mj-lt"/>
              <a:buAutoNum type="arabicPeriod"/>
            </a:pPr>
            <a:r>
              <a:rPr lang="en-US" b="1" dirty="0" smtClean="0"/>
              <a:t>Prescribing concentration</a:t>
            </a:r>
            <a:r>
              <a:rPr lang="en-US" dirty="0" smtClean="0"/>
              <a:t> by physician greater for acute conditions than chronic conditions. (Supports SUN Hypothesis)</a:t>
            </a:r>
          </a:p>
          <a:p>
            <a:pPr marL="514350" lvl="0" indent="-514350">
              <a:spcBef>
                <a:spcPts val="600"/>
              </a:spcBef>
              <a:buFont typeface="+mj-lt"/>
              <a:buAutoNum type="arabicPeriod"/>
            </a:pPr>
            <a:r>
              <a:rPr lang="en-US" b="1" dirty="0" smtClean="0"/>
              <a:t>Prescribing concentration </a:t>
            </a:r>
            <a:r>
              <a:rPr lang="en-US" dirty="0" smtClean="0"/>
              <a:t>depends on physician.  Is high relative to share for top-selling drug. (Rejects SUN Hypothesis; Supports Therapeutic Norms and My Way Hypotheses)</a:t>
            </a:r>
          </a:p>
          <a:p>
            <a:pPr marL="514350" lvl="0" indent="-514350">
              <a:spcBef>
                <a:spcPts val="600"/>
              </a:spcBef>
              <a:buFont typeface="+mj-lt"/>
              <a:buAutoNum type="arabicPeriod"/>
            </a:pPr>
            <a:r>
              <a:rPr lang="en-US" b="1" dirty="0" smtClean="0"/>
              <a:t>Length of visit </a:t>
            </a:r>
            <a:r>
              <a:rPr lang="en-US" dirty="0" smtClean="0"/>
              <a:t>little affected by complexity of decisions.  Strongly affected by physician-specific factors. (Rejects SUN Hypothesis; Supports Therapeutic Norms and or My Way Hypotheses)</a:t>
            </a:r>
          </a:p>
          <a:p>
            <a:pPr marL="514350" lvl="0" indent="-514350">
              <a:spcBef>
                <a:spcPts val="600"/>
              </a:spcBef>
              <a:buFont typeface="+mj-lt"/>
              <a:buAutoNum type="arabicPeriod"/>
            </a:pPr>
            <a:r>
              <a:rPr lang="en-US" b="1" dirty="0" smtClean="0"/>
              <a:t>Multiple drug choice</a:t>
            </a:r>
            <a:r>
              <a:rPr lang="en-US" dirty="0" smtClean="0"/>
              <a:t>.  Many drugs available for same condition, and dosages vary.  Alternative findings:</a:t>
            </a:r>
          </a:p>
          <a:p>
            <a:pPr marL="731520" lvl="1" indent="-457200">
              <a:spcBef>
                <a:spcPts val="600"/>
              </a:spcBef>
              <a:buSzPct val="100000"/>
              <a:buFont typeface="+mj-lt"/>
              <a:buAutoNum type="alphaUcPeriod"/>
            </a:pPr>
            <a:r>
              <a:rPr lang="en-US" sz="2600" dirty="0" smtClean="0"/>
              <a:t>Drug switching and dosage driven by patient response to treatment. (Supports SUN Hypothesis)</a:t>
            </a:r>
          </a:p>
          <a:p>
            <a:pPr marL="731520" lvl="1" indent="-457200">
              <a:spcBef>
                <a:spcPts val="600"/>
              </a:spcBef>
              <a:buSzPct val="100000"/>
              <a:buFont typeface="+mj-lt"/>
              <a:buAutoNum type="alphaUcPeriod"/>
            </a:pPr>
            <a:r>
              <a:rPr lang="en-US" sz="2600" dirty="0" smtClean="0"/>
              <a:t>Drug switching and dosage driven by demographic, immediate clinical, or physician-specific factors. Patient response plays little role. (Supports Therapeutic Norms and/or My Way Hypotheses)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7048"/>
            <a:ext cx="8500872" cy="487375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National Ambulatory Care Survey (2004) – 25,000 visits</a:t>
            </a:r>
          </a:p>
          <a:p>
            <a:pPr lvl="1">
              <a:spcBef>
                <a:spcPts val="0"/>
              </a:spcBef>
              <a:buFont typeface="Courier New" pitchFamily="49" charset="0"/>
              <a:buChar char="o"/>
            </a:pPr>
            <a:r>
              <a:rPr lang="en-US" sz="2000" dirty="0" smtClean="0">
                <a:solidFill>
                  <a:schemeClr val="tx2"/>
                </a:solidFill>
              </a:rPr>
              <a:t>Reason for visit, diagnosis, medication prescribed, tests, referrals, duration, demographics of patient and physician, insurance, type of practice, specialty, location.</a:t>
            </a: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USE TO TEST FOR TREATMENT OF CHRONIC VERSUS ACUTE CONDITIONS, AND VISIT TIMES</a:t>
            </a: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Quality Improvement for Depression Study – four randomized effectiveness trials</a:t>
            </a:r>
          </a:p>
          <a:p>
            <a:pPr lvl="1">
              <a:spcBef>
                <a:spcPts val="0"/>
              </a:spcBef>
              <a:buFont typeface="Courier New" pitchFamily="49" charset="0"/>
              <a:buChar char="o"/>
            </a:pPr>
            <a:r>
              <a:rPr lang="en-US" sz="2000" dirty="0" smtClean="0">
                <a:solidFill>
                  <a:schemeClr val="tx2"/>
                </a:solidFill>
              </a:rPr>
              <a:t>Individuals diagnosed with major depression.  Detailed clinical, treatment and demographic data.  Collected four times over two years.  Scores on depression scale 0-100.</a:t>
            </a: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Full responders had a reduction in score over 50%; partial responders reduction 25-50%; non-responders less than 25%.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Concentration of Prescriptions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752600"/>
            <a:ext cx="8610600" cy="4572000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Mean concentration for most used drug by physician for condition is greater than 60%.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Greater than market share of any drug for any of the conditions.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Concentration for chronic conditions is 13% lower.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endParaRPr lang="en-US" dirty="0" smtClean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First two findings support Therapeutic Norms and My Way Hypotheses.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Third finding gives some support to SUN Hypothesis.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Visit Times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752600"/>
            <a:ext cx="8080248" cy="45720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17 minutes is mean visit time.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New patients get more time.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Upper respiratory problems get 2.2 minutes more.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No other characteristics of diagnosis affects visit length by as much as 2 minutes.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Complexity does not matter.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 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Strongly reject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SUN Hypothesis.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Support Therapeutic Norms Hypothesis.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Drug Choice and Dosage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82000" cy="45720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2"/>
                </a:solidFill>
              </a:rPr>
              <a:t>Changes in medications explained by schooling, age and ethnicity.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2"/>
                </a:solidFill>
              </a:rPr>
              <a:t>Changes in medications not related to clinical indicators.  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 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2"/>
                </a:solidFill>
              </a:rPr>
              <a:t>Strongly rejects SUN Hypothesis.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2"/>
                </a:solidFill>
              </a:rPr>
              <a:t>Supports Therapeutic Norms and/or My Way Hypotheses.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 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2"/>
                </a:solidFill>
              </a:rPr>
              <a:t>Dosage increase related to schooling and age.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2"/>
                </a:solidFill>
              </a:rPr>
              <a:t>Dosage increase unrelated to response to treatment or level of symptoms. 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 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2"/>
                </a:solidFill>
              </a:rPr>
              <a:t>Strongly rejects SUN Hypothesis.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2"/>
                </a:solidFill>
              </a:rPr>
              <a:t>Supports Therapeutic Norms and/or My Way Hypotheses.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Physicians rely on norms for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SzPct val="100000"/>
              <a:buFont typeface="Courier New" pitchFamily="49" charset="0"/>
              <a:buChar char="o"/>
            </a:pPr>
            <a:r>
              <a:rPr lang="en-US" sz="2400" dirty="0" smtClean="0">
                <a:solidFill>
                  <a:schemeClr val="tx2"/>
                </a:solidFill>
              </a:rPr>
              <a:t>Selecting prescriptions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SzPct val="100000"/>
              <a:buFont typeface="Courier New" pitchFamily="49" charset="0"/>
              <a:buChar char="o"/>
            </a:pPr>
            <a:r>
              <a:rPr lang="en-US" sz="2400" dirty="0" smtClean="0">
                <a:solidFill>
                  <a:schemeClr val="tx2"/>
                </a:solidFill>
              </a:rPr>
              <a:t>Lengths of visit</a:t>
            </a:r>
          </a:p>
          <a:p>
            <a:pPr marL="54864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Courier New" pitchFamily="49" charset="0"/>
              <a:buChar char="o"/>
            </a:pPr>
            <a:r>
              <a:rPr lang="en-US" sz="2400" dirty="0" smtClean="0">
                <a:solidFill>
                  <a:schemeClr val="tx2"/>
                </a:solidFill>
              </a:rPr>
              <a:t>Switching medication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They tend to use ready-to-wear rather than customized treatments.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Significant evidence of My Way behavior.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Movement Across Health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Economists focus incessantly on adverse selection.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Implication is that individuals closely monitor costs and benefits of alternative health plans, and move amongst them.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Initial study on Status Quo Bias* examined choice of health plans by Harvard employees.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3% switch plans in a year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Compare old and new employees</a:t>
            </a:r>
            <a:endParaRPr lang="en-US" sz="2400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Harvard had to cancel its high-cost fee-for-service plan.  Premium differential was $1,300/year, and deductible difference was $400/person/year.  In a family of four, all had to go to hospital to be better off.</a:t>
            </a:r>
          </a:p>
          <a:p>
            <a:pPr>
              <a:spcBef>
                <a:spcPts val="1800"/>
              </a:spcBef>
              <a:buNone/>
            </a:pPr>
            <a:r>
              <a:rPr lang="en-US" sz="1500" dirty="0" smtClean="0">
                <a:solidFill>
                  <a:schemeClr val="tx2"/>
                </a:solidFill>
              </a:rPr>
              <a:t>	* William Samuelson and Richard Zeckhauser, "Status Quo Bias in Decision Making," </a:t>
            </a:r>
            <a:r>
              <a:rPr lang="en-US" sz="1500" i="1" dirty="0" smtClean="0">
                <a:solidFill>
                  <a:schemeClr val="tx2"/>
                </a:solidFill>
              </a:rPr>
              <a:t>Journal of Risk and Uncertainty</a:t>
            </a:r>
            <a:r>
              <a:rPr lang="en-US" sz="1500" dirty="0" smtClean="0">
                <a:solidFill>
                  <a:schemeClr val="tx2"/>
                </a:solidFill>
              </a:rPr>
              <a:t> 1, March 1988, 7-59.</a:t>
            </a:r>
          </a:p>
          <a:p>
            <a:pPr>
              <a:buFont typeface="Wingdings" pitchFamily="2" charset="2"/>
              <a:buChar char="§"/>
            </a:pPr>
            <a:endParaRPr lang="en-US" sz="2400" dirty="0" smtClean="0">
              <a:solidFill>
                <a:schemeClr val="tx2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Table 9. Health Plan Choices 1986 by Age Group and Enrollment Year </a:t>
            </a:r>
            <a:endParaRPr lang="en-US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40" cy="467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1975"/>
                <a:gridCol w="2057400"/>
                <a:gridCol w="2488805"/>
                <a:gridCol w="2126060"/>
              </a:tblGrid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pPr>
                        <a:spcBef>
                          <a:spcPts val="1200"/>
                        </a:spcBef>
                      </a:pPr>
                      <a:r>
                        <a:rPr lang="en-US" dirty="0" smtClean="0"/>
                        <a:t>Plan</a:t>
                      </a:r>
                      <a:endParaRPr lang="en-US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pPr>
                        <a:spcBef>
                          <a:spcPts val="1200"/>
                        </a:spcBef>
                      </a:pPr>
                      <a:r>
                        <a:rPr lang="en-US" dirty="0" smtClean="0"/>
                        <a:t>1985-1986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Ages 21-31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dirty="0" smtClean="0"/>
                        <a:t>Year of Enrollment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dirty="0" smtClean="0"/>
                        <a:t>1983-1984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pPr>
                        <a:spcBef>
                          <a:spcPts val="1200"/>
                        </a:spcBef>
                      </a:pPr>
                      <a:r>
                        <a:rPr lang="en-US" dirty="0" smtClean="0"/>
                        <a:t>Before 1983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BCBS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27.4 (.001)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HUGHP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29.4 (.001)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HCHP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25.0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MGHP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2.7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Bay 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3.4 (.01)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Tufts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Lahey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6.1 (.001)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BC 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</a:p>
                    <a:p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100.0</a:t>
                      </a:r>
                    </a:p>
                    <a:p>
                      <a:pPr algn="r"/>
                      <a:r>
                        <a:rPr lang="en-US" dirty="0" smtClean="0"/>
                        <a:t>1304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100.0</a:t>
                      </a:r>
                    </a:p>
                    <a:p>
                      <a:pPr algn="r"/>
                      <a:r>
                        <a:rPr lang="en-US" dirty="0" smtClean="0"/>
                        <a:t>649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100.0</a:t>
                      </a:r>
                    </a:p>
                    <a:p>
                      <a:pPr algn="r"/>
                      <a:r>
                        <a:rPr lang="en-US" dirty="0" smtClean="0"/>
                        <a:t>296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6400800"/>
            <a:ext cx="8915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>
                <a:solidFill>
                  <a:schemeClr val="tx2"/>
                </a:solidFill>
              </a:rPr>
              <a:t>From: William Samuelson and Richard Zeckhauser, "Status Quo Bias in Decision Making," </a:t>
            </a:r>
            <a:r>
              <a:rPr lang="en-US" sz="1050" i="1" dirty="0" smtClean="0">
                <a:solidFill>
                  <a:schemeClr val="tx2"/>
                </a:solidFill>
              </a:rPr>
              <a:t>Journal of Risk and Uncertainty</a:t>
            </a:r>
            <a:r>
              <a:rPr lang="en-US" sz="1050" dirty="0" smtClean="0">
                <a:solidFill>
                  <a:schemeClr val="tx2"/>
                </a:solidFill>
              </a:rPr>
              <a:t> 1, March 1988, 7-59.</a:t>
            </a:r>
            <a:endParaRPr 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Premiums Across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76400"/>
            <a:ext cx="8503920" cy="45720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THE LAW OF ONE PRICE.  In an efficient market, identical goods must have the same price.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 smtClean="0">
                <a:solidFill>
                  <a:schemeClr val="tx2"/>
                </a:solidFill>
              </a:rPr>
              <a:t>Medigap</a:t>
            </a:r>
            <a:r>
              <a:rPr lang="en-US" dirty="0" smtClean="0">
                <a:solidFill>
                  <a:schemeClr val="tx2"/>
                </a:solidFill>
              </a:rPr>
              <a:t> insurance covers coinsurance payments for Medicare (plan for elderly).  The coverage is identical, and only relates to financial payment.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The LAW OF ONE PRICE indicates prices across providers will be very close:</a:t>
            </a:r>
          </a:p>
          <a:p>
            <a:pPr marL="731520" lvl="0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Expensive item.</a:t>
            </a:r>
          </a:p>
          <a:p>
            <a:pPr marL="731520" lvl="0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Easy to search.</a:t>
            </a:r>
          </a:p>
          <a:p>
            <a:pPr marL="731520" lvl="0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Little or no quality differential.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Actual Premiums Across Plans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4800" y="1905000"/>
          <a:ext cx="8504240" cy="2785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848"/>
                <a:gridCol w="1700848"/>
                <a:gridCol w="1700848"/>
                <a:gridCol w="1700848"/>
                <a:gridCol w="1700848"/>
              </a:tblGrid>
              <a:tr h="370840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1" dirty="0" smtClean="0">
                          <a:latin typeface="Helvetica-Bold"/>
                          <a:ea typeface="Calibri"/>
                          <a:cs typeface="Helvetica-Bold"/>
                        </a:rPr>
                        <a:t> Table </a:t>
                      </a:r>
                      <a:r>
                        <a:rPr lang="en-US" sz="1600" b="1" dirty="0">
                          <a:latin typeface="Helvetica-Bold"/>
                          <a:ea typeface="Calibri"/>
                          <a:cs typeface="Helvetica-Bold"/>
                        </a:rPr>
                        <a:t>5: </a:t>
                      </a:r>
                      <a:r>
                        <a:rPr lang="en-US" sz="1600" b="1" dirty="0" smtClean="0">
                          <a:latin typeface="Helvetica-Bold"/>
                          <a:ea typeface="Calibri"/>
                          <a:cs typeface="Helvetica-Bold"/>
                        </a:rPr>
                        <a:t>  Range </a:t>
                      </a:r>
                      <a:r>
                        <a:rPr lang="en-US" sz="1600" b="1" dirty="0">
                          <a:latin typeface="Helvetica-Bold"/>
                          <a:ea typeface="Calibri"/>
                          <a:cs typeface="Helvetica-Bold"/>
                        </a:rPr>
                        <a:t>of Annual Premium Prices for Selected Plans for a 65-Year-Old in Five States with Large Medicare Populations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</a:rPr>
                        <a:t>Plan A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</a:rPr>
                        <a:t>Plan C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</a:rPr>
                        <a:t>Plan F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</a:rPr>
                        <a:t>Plan J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latin typeface="Helvetica"/>
                          <a:ea typeface="Calibri"/>
                        </a:rPr>
                        <a:t>Illinois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latin typeface="Helvetica"/>
                          <a:ea typeface="Calibri"/>
                        </a:rPr>
                        <a:t>$467 to $1,202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latin typeface="Helvetica"/>
                          <a:ea typeface="Calibri"/>
                        </a:rPr>
                        <a:t>$802 to $1,633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latin typeface="Helvetica"/>
                          <a:ea typeface="Calibri"/>
                        </a:rPr>
                        <a:t>$854 to $1,861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latin typeface="Helvetica"/>
                          <a:ea typeface="Calibri"/>
                        </a:rPr>
                        <a:t>$2,247 to $3,502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latin typeface="Helvetica"/>
                          <a:ea typeface="Calibri"/>
                        </a:rPr>
                        <a:t>New York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latin typeface="Helvetica"/>
                          <a:ea typeface="Calibri"/>
                        </a:rPr>
                        <a:t>$864 to $1,560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latin typeface="Helvetica"/>
                          <a:ea typeface="Calibri"/>
                        </a:rPr>
                        <a:t>$1,408 to $2,385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latin typeface="Helvetica"/>
                          <a:ea typeface="Calibri"/>
                        </a:rPr>
                        <a:t>$1,617 to $2,800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latin typeface="Helvetica"/>
                          <a:ea typeface="Calibri"/>
                        </a:rPr>
                        <a:t>n/</a:t>
                      </a:r>
                      <a:r>
                        <a:rPr lang="en-US" sz="1600" dirty="0" err="1">
                          <a:latin typeface="Helvetica"/>
                          <a:ea typeface="Calibri"/>
                        </a:rPr>
                        <a:t>a</a:t>
                      </a:r>
                      <a:r>
                        <a:rPr lang="en-US" sz="1600" baseline="30000" dirty="0" err="1">
                          <a:latin typeface="Helvetica"/>
                          <a:ea typeface="Calibri"/>
                        </a:rPr>
                        <a:t>a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latin typeface="Helvetica"/>
                          <a:ea typeface="Calibri"/>
                        </a:rPr>
                        <a:t>Ohio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latin typeface="Helvetica"/>
                          <a:ea typeface="Calibri"/>
                        </a:rPr>
                        <a:t>$612 to $1,284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latin typeface="Helvetica"/>
                          <a:ea typeface="Calibri"/>
                        </a:rPr>
                        <a:t>$924 to $2,064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latin typeface="Helvetica"/>
                          <a:ea typeface="Calibri"/>
                        </a:rPr>
                        <a:t>$996 to $1,944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latin typeface="Helvetica"/>
                          <a:ea typeface="Calibri"/>
                        </a:rPr>
                        <a:t>$2,028 to $3,156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latin typeface="Helvetica"/>
                          <a:ea typeface="Calibri"/>
                        </a:rPr>
                        <a:t>Pennsylvania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latin typeface="Helvetica"/>
                          <a:ea typeface="Calibri"/>
                        </a:rPr>
                        <a:t>$500 to $1,373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latin typeface="Helvetica"/>
                          <a:ea typeface="Calibri"/>
                        </a:rPr>
                        <a:t>$761 to $1,964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latin typeface="Helvetica"/>
                          <a:ea typeface="Calibri"/>
                        </a:rPr>
                        <a:t>$802 to $1,649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latin typeface="Helvetica"/>
                          <a:ea typeface="Calibri"/>
                        </a:rPr>
                        <a:t>$2,312 to $2,976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latin typeface="Helvetica"/>
                          <a:ea typeface="Calibri"/>
                        </a:rPr>
                        <a:t>Texas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latin typeface="Helvetica"/>
                          <a:ea typeface="Calibri"/>
                        </a:rPr>
                        <a:t>$300 to $1,683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latin typeface="Helvetica"/>
                          <a:ea typeface="Calibri"/>
                        </a:rPr>
                        <a:t>$664 to $2,125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latin typeface="Helvetica"/>
                          <a:ea typeface="Calibri"/>
                        </a:rPr>
                        <a:t>$880 to $2,171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latin typeface="Helvetica"/>
                          <a:ea typeface="Calibri"/>
                        </a:rPr>
                        <a:t>$2,059 to $5,658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4876800"/>
            <a:ext cx="830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aseline="30000" dirty="0" smtClean="0">
                <a:solidFill>
                  <a:schemeClr val="tx2"/>
                </a:solidFill>
              </a:rPr>
              <a:t>a </a:t>
            </a:r>
            <a:r>
              <a:rPr lang="en-US" sz="1400" dirty="0" smtClean="0">
                <a:solidFill>
                  <a:schemeClr val="tx2"/>
                </a:solidFill>
              </a:rPr>
              <a:t>Only one insurer reported offering plan J in New York’s consumer guide, with a premium of $3,552.</a:t>
            </a:r>
          </a:p>
          <a:p>
            <a:r>
              <a:rPr lang="en-US" sz="1400" dirty="0" smtClean="0">
                <a:solidFill>
                  <a:schemeClr val="tx2"/>
                </a:solidFill>
              </a:rPr>
              <a:t> </a:t>
            </a:r>
          </a:p>
          <a:p>
            <a:r>
              <a:rPr lang="en-US" sz="1400" dirty="0" smtClean="0">
                <a:solidFill>
                  <a:schemeClr val="tx2"/>
                </a:solidFill>
              </a:rPr>
              <a:t>Source: State consumer guides prepared by state insurance departments for premiums typically offered in 2000 or 2001.</a:t>
            </a:r>
          </a:p>
          <a:p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Central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Char char="§"/>
            </a:pPr>
            <a:endParaRPr lang="en-US" dirty="0" smtClean="0"/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Individuals fall prey to behavioral decision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Also true for highly important decisions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True for professionals and individuals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Health insurance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752600"/>
            <a:ext cx="8915400" cy="45720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Behavioral considerations strongly influence choice behavior.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Even well-trained Chinese economics professors suffer from behavioral decision.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Health-care involves critical decisions.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Doctors show tremendous inertia in their choices.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Contrary to economic models, patients do not respond strongly to premium differences.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QUESTION:  How should we change our thinking about economics given such findings?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Also true for highly important decisions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endParaRPr lang="en-US" dirty="0" smtClean="0"/>
          </a:p>
          <a:p>
            <a:pPr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Choice of medical treatment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Investment allocation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Health plan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Whom to marry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True for professionals and individuals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Behavioral finance – 2008 financial meltdown as evidence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Doctors and choice of treatments – will review today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insurance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Adverse selection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Inertia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Adverse retention</a:t>
            </a:r>
          </a:p>
          <a:p>
            <a:pPr>
              <a:buFont typeface="Wingdings" pitchFamily="2" charset="2"/>
              <a:buChar char="§"/>
            </a:pP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228600"/>
            <a:ext cx="574675" cy="609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4103" name="Rectangle 10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39200" cy="914400"/>
          </a:xfrm>
        </p:spPr>
        <p:txBody>
          <a:bodyPr/>
          <a:lstStyle/>
          <a:p>
            <a:pPr eaLnBrk="1" hangingPunct="1"/>
            <a:r>
              <a:rPr lang="en-US" sz="3200" smtClean="0">
                <a:solidFill>
                  <a:srgbClr val="336699"/>
                </a:solidFill>
              </a:rPr>
              <a:t>Anchoring</a:t>
            </a:r>
          </a:p>
        </p:txBody>
      </p:sp>
      <p:graphicFrame>
        <p:nvGraphicFramePr>
          <p:cNvPr id="4098" name="Object 11"/>
          <p:cNvGraphicFramePr>
            <a:graphicFrameLocks noChangeAspect="1"/>
          </p:cNvGraphicFramePr>
          <p:nvPr>
            <p:ph sz="quarter" idx="1"/>
          </p:nvPr>
        </p:nvGraphicFramePr>
        <p:xfrm>
          <a:off x="762000" y="1601788"/>
          <a:ext cx="3860800" cy="2009775"/>
        </p:xfrm>
        <a:graphic>
          <a:graphicData uri="http://schemas.openxmlformats.org/presentationml/2006/ole">
            <p:oleObj spid="_x0000_s1026" name="Acrobat Control for ActiveX" r:id="rId4" imgW="3860640" imgH="2009880" progId="AcroPDF.PDF.1">
              <p:embed/>
            </p:oleObj>
          </a:graphicData>
        </a:graphic>
      </p:graphicFrame>
      <p:graphicFrame>
        <p:nvGraphicFramePr>
          <p:cNvPr id="4099" name="Object 16"/>
          <p:cNvGraphicFramePr>
            <a:graphicFrameLocks noChangeAspect="1"/>
          </p:cNvGraphicFramePr>
          <p:nvPr>
            <p:ph sz="quarter" idx="2"/>
          </p:nvPr>
        </p:nvGraphicFramePr>
        <p:xfrm>
          <a:off x="4775200" y="1606550"/>
          <a:ext cx="3860800" cy="2009775"/>
        </p:xfrm>
        <a:graphic>
          <a:graphicData uri="http://schemas.openxmlformats.org/presentationml/2006/ole">
            <p:oleObj spid="_x0000_s1027" name="Acrobat Control for ActiveX" r:id="rId5" imgW="3860640" imgH="2009880" progId="AcroPDF.PDF.1">
              <p:embed/>
            </p:oleObj>
          </a:graphicData>
        </a:graphic>
      </p:graphicFrame>
      <p:sp>
        <p:nvSpPr>
          <p:cNvPr id="4104" name="Rectangle 13"/>
          <p:cNvSpPr>
            <a:spLocks noGrp="1" noChangeArrowheads="1"/>
          </p:cNvSpPr>
          <p:nvPr>
            <p:ph type="body" sz="half" idx="3"/>
          </p:nvPr>
        </p:nvSpPr>
        <p:spPr>
          <a:xfrm>
            <a:off x="2057400" y="4495800"/>
            <a:ext cx="6019800" cy="866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1400" b="1" dirty="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2000" b="1" dirty="0" smtClean="0"/>
              <a:t>RBRRBRBRRBR	7R	4B</a:t>
            </a:r>
          </a:p>
          <a:p>
            <a:pPr eaLnBrk="1" hangingPunct="1">
              <a:lnSpc>
                <a:spcPct val="80000"/>
              </a:lnSpc>
              <a:buFont typeface="Monotype Sorts" pitchFamily="2" charset="2"/>
              <a:buNone/>
            </a:pPr>
            <a:endParaRPr lang="en-US" sz="2000" b="1" dirty="0" smtClean="0"/>
          </a:p>
        </p:txBody>
      </p:sp>
      <p:graphicFrame>
        <p:nvGraphicFramePr>
          <p:cNvPr id="4100" name="Object 15"/>
          <p:cNvGraphicFramePr>
            <a:graphicFrameLocks noChangeAspect="1"/>
          </p:cNvGraphicFramePr>
          <p:nvPr/>
        </p:nvGraphicFramePr>
        <p:xfrm>
          <a:off x="838200" y="2514600"/>
          <a:ext cx="3276600" cy="1982788"/>
        </p:xfrm>
        <a:graphic>
          <a:graphicData uri="http://schemas.openxmlformats.org/presentationml/2006/ole">
            <p:oleObj spid="_x0000_s1028" name="Acrobat Control for ActiveX" r:id="rId6" imgW="3860640" imgH="2009880" progId="AcroPDF.PDF.1">
              <p:embed/>
            </p:oleObj>
          </a:graphicData>
        </a:graphic>
      </p:graphicFrame>
      <p:sp>
        <p:nvSpPr>
          <p:cNvPr id="4105" name="Freeform 30"/>
          <p:cNvSpPr>
            <a:spLocks/>
          </p:cNvSpPr>
          <p:nvPr/>
        </p:nvSpPr>
        <p:spPr bwMode="auto">
          <a:xfrm>
            <a:off x="1219200" y="1524000"/>
            <a:ext cx="2438400" cy="2395538"/>
          </a:xfrm>
          <a:custGeom>
            <a:avLst/>
            <a:gdLst>
              <a:gd name="T0" fmla="*/ 0 w 1554"/>
              <a:gd name="T1" fmla="*/ 2147483647 h 1508"/>
              <a:gd name="T2" fmla="*/ 2147483647 w 1554"/>
              <a:gd name="T3" fmla="*/ 2147483647 h 1508"/>
              <a:gd name="T4" fmla="*/ 2147483647 w 1554"/>
              <a:gd name="T5" fmla="*/ 2147483647 h 1508"/>
              <a:gd name="T6" fmla="*/ 2147483647 w 1554"/>
              <a:gd name="T7" fmla="*/ 2147483647 h 1508"/>
              <a:gd name="T8" fmla="*/ 2147483647 w 1554"/>
              <a:gd name="T9" fmla="*/ 2147483647 h 1508"/>
              <a:gd name="T10" fmla="*/ 2147483647 w 1554"/>
              <a:gd name="T11" fmla="*/ 2147483647 h 1508"/>
              <a:gd name="T12" fmla="*/ 2147483647 w 1554"/>
              <a:gd name="T13" fmla="*/ 2147483647 h 1508"/>
              <a:gd name="T14" fmla="*/ 2147483647 w 1554"/>
              <a:gd name="T15" fmla="*/ 2147483647 h 1508"/>
              <a:gd name="T16" fmla="*/ 2147483647 w 1554"/>
              <a:gd name="T17" fmla="*/ 2147483647 h 1508"/>
              <a:gd name="T18" fmla="*/ 2147483647 w 1554"/>
              <a:gd name="T19" fmla="*/ 2147483647 h 1508"/>
              <a:gd name="T20" fmla="*/ 2147483647 w 1554"/>
              <a:gd name="T21" fmla="*/ 2147483647 h 1508"/>
              <a:gd name="T22" fmla="*/ 2147483647 w 1554"/>
              <a:gd name="T23" fmla="*/ 2147483647 h 1508"/>
              <a:gd name="T24" fmla="*/ 2147483647 w 1554"/>
              <a:gd name="T25" fmla="*/ 2147483647 h 1508"/>
              <a:gd name="T26" fmla="*/ 2147483647 w 1554"/>
              <a:gd name="T27" fmla="*/ 2147483647 h 1508"/>
              <a:gd name="T28" fmla="*/ 2147483647 w 1554"/>
              <a:gd name="T29" fmla="*/ 2147483647 h 1508"/>
              <a:gd name="T30" fmla="*/ 2147483647 w 1554"/>
              <a:gd name="T31" fmla="*/ 2147483647 h 1508"/>
              <a:gd name="T32" fmla="*/ 2147483647 w 1554"/>
              <a:gd name="T33" fmla="*/ 2147483647 h 1508"/>
              <a:gd name="T34" fmla="*/ 2147483647 w 1554"/>
              <a:gd name="T35" fmla="*/ 2147483647 h 1508"/>
              <a:gd name="T36" fmla="*/ 2147483647 w 1554"/>
              <a:gd name="T37" fmla="*/ 2147483647 h 1508"/>
              <a:gd name="T38" fmla="*/ 2147483647 w 1554"/>
              <a:gd name="T39" fmla="*/ 2147483647 h 1508"/>
              <a:gd name="T40" fmla="*/ 2147483647 w 1554"/>
              <a:gd name="T41" fmla="*/ 2147483647 h 150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1554"/>
              <a:gd name="T64" fmla="*/ 0 h 1508"/>
              <a:gd name="T65" fmla="*/ 1554 w 1554"/>
              <a:gd name="T66" fmla="*/ 1508 h 1508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1554" h="1508">
                <a:moveTo>
                  <a:pt x="0" y="20"/>
                </a:moveTo>
                <a:cubicBezTo>
                  <a:pt x="53" y="37"/>
                  <a:pt x="81" y="76"/>
                  <a:pt x="112" y="120"/>
                </a:cubicBezTo>
                <a:cubicBezTo>
                  <a:pt x="138" y="198"/>
                  <a:pt x="127" y="165"/>
                  <a:pt x="145" y="220"/>
                </a:cubicBezTo>
                <a:cubicBezTo>
                  <a:pt x="149" y="231"/>
                  <a:pt x="156" y="253"/>
                  <a:pt x="156" y="253"/>
                </a:cubicBezTo>
                <a:cubicBezTo>
                  <a:pt x="168" y="362"/>
                  <a:pt x="171" y="376"/>
                  <a:pt x="178" y="498"/>
                </a:cubicBezTo>
                <a:cubicBezTo>
                  <a:pt x="182" y="572"/>
                  <a:pt x="185" y="646"/>
                  <a:pt x="189" y="720"/>
                </a:cubicBezTo>
                <a:cubicBezTo>
                  <a:pt x="203" y="975"/>
                  <a:pt x="243" y="1355"/>
                  <a:pt x="545" y="1431"/>
                </a:cubicBezTo>
                <a:cubicBezTo>
                  <a:pt x="632" y="1489"/>
                  <a:pt x="517" y="1418"/>
                  <a:pt x="623" y="1464"/>
                </a:cubicBezTo>
                <a:cubicBezTo>
                  <a:pt x="725" y="1508"/>
                  <a:pt x="568" y="1470"/>
                  <a:pt x="712" y="1498"/>
                </a:cubicBezTo>
                <a:cubicBezTo>
                  <a:pt x="767" y="1494"/>
                  <a:pt x="823" y="1493"/>
                  <a:pt x="878" y="1487"/>
                </a:cubicBezTo>
                <a:cubicBezTo>
                  <a:pt x="966" y="1477"/>
                  <a:pt x="1051" y="1336"/>
                  <a:pt x="1112" y="1275"/>
                </a:cubicBezTo>
                <a:cubicBezTo>
                  <a:pt x="1139" y="1195"/>
                  <a:pt x="1100" y="1294"/>
                  <a:pt x="1156" y="1209"/>
                </a:cubicBezTo>
                <a:cubicBezTo>
                  <a:pt x="1163" y="1199"/>
                  <a:pt x="1162" y="1186"/>
                  <a:pt x="1167" y="1175"/>
                </a:cubicBezTo>
                <a:cubicBezTo>
                  <a:pt x="1183" y="1142"/>
                  <a:pt x="1202" y="1107"/>
                  <a:pt x="1223" y="1076"/>
                </a:cubicBezTo>
                <a:cubicBezTo>
                  <a:pt x="1227" y="1065"/>
                  <a:pt x="1229" y="1053"/>
                  <a:pt x="1234" y="1042"/>
                </a:cubicBezTo>
                <a:cubicBezTo>
                  <a:pt x="1240" y="1027"/>
                  <a:pt x="1251" y="1014"/>
                  <a:pt x="1256" y="998"/>
                </a:cubicBezTo>
                <a:cubicBezTo>
                  <a:pt x="1280" y="924"/>
                  <a:pt x="1299" y="827"/>
                  <a:pt x="1312" y="753"/>
                </a:cubicBezTo>
                <a:cubicBezTo>
                  <a:pt x="1320" y="709"/>
                  <a:pt x="1334" y="620"/>
                  <a:pt x="1334" y="620"/>
                </a:cubicBezTo>
                <a:cubicBezTo>
                  <a:pt x="1340" y="469"/>
                  <a:pt x="1333" y="311"/>
                  <a:pt x="1378" y="164"/>
                </a:cubicBezTo>
                <a:cubicBezTo>
                  <a:pt x="1381" y="156"/>
                  <a:pt x="1403" y="77"/>
                  <a:pt x="1423" y="64"/>
                </a:cubicBezTo>
                <a:cubicBezTo>
                  <a:pt x="1426" y="62"/>
                  <a:pt x="1554" y="0"/>
                  <a:pt x="1512" y="42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106" name="Freeform 31"/>
          <p:cNvSpPr>
            <a:spLocks/>
          </p:cNvSpPr>
          <p:nvPr/>
        </p:nvSpPr>
        <p:spPr bwMode="auto">
          <a:xfrm>
            <a:off x="5562600" y="1524000"/>
            <a:ext cx="2466975" cy="2395538"/>
          </a:xfrm>
          <a:custGeom>
            <a:avLst/>
            <a:gdLst>
              <a:gd name="T0" fmla="*/ 0 w 1554"/>
              <a:gd name="T1" fmla="*/ 2147483647 h 1508"/>
              <a:gd name="T2" fmla="*/ 2147483647 w 1554"/>
              <a:gd name="T3" fmla="*/ 2147483647 h 1508"/>
              <a:gd name="T4" fmla="*/ 2147483647 w 1554"/>
              <a:gd name="T5" fmla="*/ 2147483647 h 1508"/>
              <a:gd name="T6" fmla="*/ 2147483647 w 1554"/>
              <a:gd name="T7" fmla="*/ 2147483647 h 1508"/>
              <a:gd name="T8" fmla="*/ 2147483647 w 1554"/>
              <a:gd name="T9" fmla="*/ 2147483647 h 1508"/>
              <a:gd name="T10" fmla="*/ 2147483647 w 1554"/>
              <a:gd name="T11" fmla="*/ 2147483647 h 1508"/>
              <a:gd name="T12" fmla="*/ 2147483647 w 1554"/>
              <a:gd name="T13" fmla="*/ 2147483647 h 1508"/>
              <a:gd name="T14" fmla="*/ 2147483647 w 1554"/>
              <a:gd name="T15" fmla="*/ 2147483647 h 1508"/>
              <a:gd name="T16" fmla="*/ 2147483647 w 1554"/>
              <a:gd name="T17" fmla="*/ 2147483647 h 1508"/>
              <a:gd name="T18" fmla="*/ 2147483647 w 1554"/>
              <a:gd name="T19" fmla="*/ 2147483647 h 1508"/>
              <a:gd name="T20" fmla="*/ 2147483647 w 1554"/>
              <a:gd name="T21" fmla="*/ 2147483647 h 1508"/>
              <a:gd name="T22" fmla="*/ 2147483647 w 1554"/>
              <a:gd name="T23" fmla="*/ 2147483647 h 1508"/>
              <a:gd name="T24" fmla="*/ 2147483647 w 1554"/>
              <a:gd name="T25" fmla="*/ 2147483647 h 1508"/>
              <a:gd name="T26" fmla="*/ 2147483647 w 1554"/>
              <a:gd name="T27" fmla="*/ 2147483647 h 1508"/>
              <a:gd name="T28" fmla="*/ 2147483647 w 1554"/>
              <a:gd name="T29" fmla="*/ 2147483647 h 1508"/>
              <a:gd name="T30" fmla="*/ 2147483647 w 1554"/>
              <a:gd name="T31" fmla="*/ 2147483647 h 1508"/>
              <a:gd name="T32" fmla="*/ 2147483647 w 1554"/>
              <a:gd name="T33" fmla="*/ 2147483647 h 1508"/>
              <a:gd name="T34" fmla="*/ 2147483647 w 1554"/>
              <a:gd name="T35" fmla="*/ 2147483647 h 1508"/>
              <a:gd name="T36" fmla="*/ 2147483647 w 1554"/>
              <a:gd name="T37" fmla="*/ 2147483647 h 1508"/>
              <a:gd name="T38" fmla="*/ 2147483647 w 1554"/>
              <a:gd name="T39" fmla="*/ 2147483647 h 1508"/>
              <a:gd name="T40" fmla="*/ 2147483647 w 1554"/>
              <a:gd name="T41" fmla="*/ 2147483647 h 150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1554"/>
              <a:gd name="T64" fmla="*/ 0 h 1508"/>
              <a:gd name="T65" fmla="*/ 1554 w 1554"/>
              <a:gd name="T66" fmla="*/ 1508 h 1508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1554" h="1508">
                <a:moveTo>
                  <a:pt x="0" y="20"/>
                </a:moveTo>
                <a:cubicBezTo>
                  <a:pt x="53" y="37"/>
                  <a:pt x="81" y="76"/>
                  <a:pt x="112" y="120"/>
                </a:cubicBezTo>
                <a:cubicBezTo>
                  <a:pt x="138" y="198"/>
                  <a:pt x="127" y="165"/>
                  <a:pt x="145" y="220"/>
                </a:cubicBezTo>
                <a:cubicBezTo>
                  <a:pt x="149" y="231"/>
                  <a:pt x="156" y="253"/>
                  <a:pt x="156" y="253"/>
                </a:cubicBezTo>
                <a:cubicBezTo>
                  <a:pt x="168" y="362"/>
                  <a:pt x="171" y="376"/>
                  <a:pt x="178" y="498"/>
                </a:cubicBezTo>
                <a:cubicBezTo>
                  <a:pt x="182" y="572"/>
                  <a:pt x="185" y="646"/>
                  <a:pt x="189" y="720"/>
                </a:cubicBezTo>
                <a:cubicBezTo>
                  <a:pt x="203" y="975"/>
                  <a:pt x="243" y="1355"/>
                  <a:pt x="545" y="1431"/>
                </a:cubicBezTo>
                <a:cubicBezTo>
                  <a:pt x="632" y="1489"/>
                  <a:pt x="517" y="1418"/>
                  <a:pt x="623" y="1464"/>
                </a:cubicBezTo>
                <a:cubicBezTo>
                  <a:pt x="725" y="1508"/>
                  <a:pt x="568" y="1470"/>
                  <a:pt x="712" y="1498"/>
                </a:cubicBezTo>
                <a:cubicBezTo>
                  <a:pt x="767" y="1494"/>
                  <a:pt x="823" y="1493"/>
                  <a:pt x="878" y="1487"/>
                </a:cubicBezTo>
                <a:cubicBezTo>
                  <a:pt x="966" y="1477"/>
                  <a:pt x="1051" y="1336"/>
                  <a:pt x="1112" y="1275"/>
                </a:cubicBezTo>
                <a:cubicBezTo>
                  <a:pt x="1139" y="1195"/>
                  <a:pt x="1100" y="1294"/>
                  <a:pt x="1156" y="1209"/>
                </a:cubicBezTo>
                <a:cubicBezTo>
                  <a:pt x="1163" y="1199"/>
                  <a:pt x="1162" y="1186"/>
                  <a:pt x="1167" y="1175"/>
                </a:cubicBezTo>
                <a:cubicBezTo>
                  <a:pt x="1183" y="1142"/>
                  <a:pt x="1202" y="1107"/>
                  <a:pt x="1223" y="1076"/>
                </a:cubicBezTo>
                <a:cubicBezTo>
                  <a:pt x="1227" y="1065"/>
                  <a:pt x="1229" y="1053"/>
                  <a:pt x="1234" y="1042"/>
                </a:cubicBezTo>
                <a:cubicBezTo>
                  <a:pt x="1240" y="1027"/>
                  <a:pt x="1251" y="1014"/>
                  <a:pt x="1256" y="998"/>
                </a:cubicBezTo>
                <a:cubicBezTo>
                  <a:pt x="1280" y="924"/>
                  <a:pt x="1299" y="827"/>
                  <a:pt x="1312" y="753"/>
                </a:cubicBezTo>
                <a:cubicBezTo>
                  <a:pt x="1320" y="709"/>
                  <a:pt x="1334" y="620"/>
                  <a:pt x="1334" y="620"/>
                </a:cubicBezTo>
                <a:cubicBezTo>
                  <a:pt x="1340" y="469"/>
                  <a:pt x="1333" y="311"/>
                  <a:pt x="1378" y="164"/>
                </a:cubicBezTo>
                <a:cubicBezTo>
                  <a:pt x="1381" y="156"/>
                  <a:pt x="1403" y="77"/>
                  <a:pt x="1423" y="64"/>
                </a:cubicBezTo>
                <a:cubicBezTo>
                  <a:pt x="1426" y="62"/>
                  <a:pt x="1554" y="0"/>
                  <a:pt x="1512" y="42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4107" name="Text Box 33"/>
          <p:cNvSpPr txBox="1">
            <a:spLocks noChangeArrowheads="1"/>
          </p:cNvSpPr>
          <p:nvPr/>
        </p:nvSpPr>
        <p:spPr bwMode="auto">
          <a:xfrm>
            <a:off x="1219200" y="990600"/>
            <a:ext cx="63246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0000"/>
                </a:solidFill>
              </a:rPr>
              <a:t>Reddish or Blackish Bag Problem</a:t>
            </a:r>
            <a:endParaRPr lang="en-US" sz="2400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4108" name="Picture 3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304800"/>
            <a:ext cx="574675" cy="609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109" name="Picture 3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33600" y="3124200"/>
            <a:ext cx="371475" cy="371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110" name="Picture 4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590800" y="2667000"/>
            <a:ext cx="371475" cy="371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111" name="Picture 4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33600" y="2667000"/>
            <a:ext cx="371475" cy="371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112" name="Picture 4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676400" y="2667000"/>
            <a:ext cx="371475" cy="371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113" name="Picture 45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590800" y="1752600"/>
            <a:ext cx="371475" cy="3730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114" name="Picture 46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133600" y="2209800"/>
            <a:ext cx="371475" cy="369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115" name="Picture 4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676400" y="2209800"/>
            <a:ext cx="371475" cy="369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116" name="Picture 48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590800" y="3124200"/>
            <a:ext cx="371475" cy="371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117" name="Picture 49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133600" y="1752600"/>
            <a:ext cx="371475" cy="3730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118" name="Picture 50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019800" y="3124200"/>
            <a:ext cx="371475" cy="371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119" name="Picture 51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7010400" y="2667000"/>
            <a:ext cx="371475" cy="371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120" name="Picture 52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6553200" y="2667000"/>
            <a:ext cx="371475" cy="371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121" name="Picture 53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1676400" y="1736725"/>
            <a:ext cx="371475" cy="371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122" name="Picture 54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2590800" y="2209800"/>
            <a:ext cx="371475" cy="369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123" name="Picture 55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1676400" y="3124200"/>
            <a:ext cx="371475" cy="371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124" name="Picture 56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6019800" y="2667000"/>
            <a:ext cx="371475" cy="371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125" name="Picture 57"/>
          <p:cNvPicPr>
            <a:picLocks noChangeAspect="1" noChangeArrowheads="1"/>
          </p:cNvPicPr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6553200" y="2209800"/>
            <a:ext cx="371475" cy="369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126" name="Picture 58"/>
          <p:cNvPicPr>
            <a:picLocks noChangeAspect="1" noChangeArrowheads="1"/>
          </p:cNvPicPr>
          <p:nvPr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6019800" y="2209800"/>
            <a:ext cx="371475" cy="369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127" name="Picture 59"/>
          <p:cNvPicPr>
            <a:picLocks noChangeAspect="1" noChangeArrowheads="1"/>
          </p:cNvPicPr>
          <p:nvPr/>
        </p:nvPicPr>
        <p:blipFill>
          <a:blip r:embed="rId25" cstate="print"/>
          <a:srcRect/>
          <a:stretch>
            <a:fillRect/>
          </a:stretch>
        </p:blipFill>
        <p:spPr bwMode="auto">
          <a:xfrm>
            <a:off x="7010400" y="1752600"/>
            <a:ext cx="371475" cy="3730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128" name="Picture 60"/>
          <p:cNvPicPr>
            <a:picLocks noChangeAspect="1" noChangeArrowheads="1"/>
          </p:cNvPicPr>
          <p:nvPr/>
        </p:nvPicPr>
        <p:blipFill>
          <a:blip r:embed="rId26" cstate="print"/>
          <a:srcRect/>
          <a:stretch>
            <a:fillRect/>
          </a:stretch>
        </p:blipFill>
        <p:spPr bwMode="auto">
          <a:xfrm>
            <a:off x="7010400" y="3124200"/>
            <a:ext cx="371475" cy="371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129" name="Picture 61"/>
          <p:cNvPicPr>
            <a:picLocks noChangeAspect="1" noChangeArrowheads="1"/>
          </p:cNvPicPr>
          <p:nvPr/>
        </p:nvPicPr>
        <p:blipFill>
          <a:blip r:embed="rId27" cstate="print"/>
          <a:srcRect/>
          <a:stretch>
            <a:fillRect/>
          </a:stretch>
        </p:blipFill>
        <p:spPr bwMode="auto">
          <a:xfrm>
            <a:off x="6019800" y="1752600"/>
            <a:ext cx="371475" cy="3730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130" name="Picture 62"/>
          <p:cNvPicPr>
            <a:picLocks noChangeAspect="1" noChangeArrowheads="1"/>
          </p:cNvPicPr>
          <p:nvPr/>
        </p:nvPicPr>
        <p:blipFill>
          <a:blip r:embed="rId28" cstate="print"/>
          <a:srcRect/>
          <a:stretch>
            <a:fillRect/>
          </a:stretch>
        </p:blipFill>
        <p:spPr bwMode="auto">
          <a:xfrm>
            <a:off x="6553200" y="1752600"/>
            <a:ext cx="371475" cy="3730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131" name="Picture 63"/>
          <p:cNvPicPr>
            <a:picLocks noChangeAspect="1" noChangeArrowheads="1"/>
          </p:cNvPicPr>
          <p:nvPr/>
        </p:nvPicPr>
        <p:blipFill>
          <a:blip r:embed="rId29" cstate="print"/>
          <a:srcRect/>
          <a:stretch>
            <a:fillRect/>
          </a:stretch>
        </p:blipFill>
        <p:spPr bwMode="auto">
          <a:xfrm>
            <a:off x="6553200" y="3124200"/>
            <a:ext cx="371475" cy="371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4132" name="Picture 64"/>
          <p:cNvPicPr>
            <a:picLocks noChangeAspect="1" noChangeArrowheads="1"/>
          </p:cNvPicPr>
          <p:nvPr/>
        </p:nvPicPr>
        <p:blipFill>
          <a:blip r:embed="rId30" cstate="print"/>
          <a:srcRect/>
          <a:stretch>
            <a:fillRect/>
          </a:stretch>
        </p:blipFill>
        <p:spPr bwMode="auto">
          <a:xfrm>
            <a:off x="7010400" y="2209800"/>
            <a:ext cx="371475" cy="369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4133" name="Text Box 65"/>
          <p:cNvSpPr txBox="1">
            <a:spLocks noChangeArrowheads="1"/>
          </p:cNvSpPr>
          <p:nvPr/>
        </p:nvSpPr>
        <p:spPr bwMode="auto">
          <a:xfrm>
            <a:off x="1905000" y="1296988"/>
            <a:ext cx="762000" cy="4603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 smtClean="0">
                <a:solidFill>
                  <a:srgbClr val="000000"/>
                </a:solidFill>
                <a:latin typeface="Times New Roman" pitchFamily="18" charset="0"/>
              </a:rPr>
              <a:t>1/2</a:t>
            </a: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134" name="Text Box 67"/>
          <p:cNvSpPr txBox="1">
            <a:spLocks noChangeArrowheads="1"/>
          </p:cNvSpPr>
          <p:nvPr/>
        </p:nvSpPr>
        <p:spPr bwMode="auto">
          <a:xfrm>
            <a:off x="6324600" y="1296988"/>
            <a:ext cx="838200" cy="4603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 smtClean="0">
                <a:solidFill>
                  <a:srgbClr val="000000"/>
                </a:solidFill>
                <a:latin typeface="Times New Roman" pitchFamily="18" charset="0"/>
              </a:rPr>
              <a:t>1/2</a:t>
            </a: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  <a:cs typeface="Times New Roman" pitchFamily="18" charset="0"/>
              </a:rPr>
              <a:t>Winner’s Curse</a:t>
            </a:r>
            <a:endParaRPr lang="en-US" dirty="0" smtClean="0">
              <a:solidFill>
                <a:srgbClr val="7B9899"/>
              </a:solidFill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71600"/>
            <a:ext cx="8382000" cy="5092700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en-US" dirty="0" smtClean="0">
                <a:cs typeface="Times New Roman" pitchFamily="18" charset="0"/>
              </a:rPr>
              <a:t> 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en-US" dirty="0" smtClean="0">
                <a:cs typeface="Times New Roman" pitchFamily="18" charset="0"/>
              </a:rPr>
              <a:t>                     </a:t>
            </a:r>
          </a:p>
          <a:p>
            <a:pPr algn="just" eaLnBrk="1" hangingPunct="1">
              <a:buFont typeface="Wingdings 2" pitchFamily="18" charset="2"/>
              <a:buNone/>
            </a:pPr>
            <a:endParaRPr lang="en-US" dirty="0" smtClean="0">
              <a:cs typeface="Times New Roman" pitchFamily="18" charset="0"/>
            </a:endParaRPr>
          </a:p>
          <a:p>
            <a:pPr algn="just" eaLnBrk="1" hangingPunct="1">
              <a:buFont typeface="Wingdings 2" pitchFamily="18" charset="2"/>
              <a:buNone/>
            </a:pPr>
            <a:endParaRPr lang="en-US" dirty="0" smtClean="0">
              <a:cs typeface="Times New Roman" pitchFamily="18" charset="0"/>
            </a:endParaRPr>
          </a:p>
          <a:p>
            <a:pPr algn="just" eaLnBrk="1" hangingPunct="1">
              <a:spcBef>
                <a:spcPts val="1200"/>
              </a:spcBef>
              <a:buFont typeface="Wingdings" pitchFamily="2" charset="2"/>
              <a:buChar char="Ø"/>
            </a:pPr>
            <a:endParaRPr lang="en-US" sz="2400" dirty="0" smtClean="0">
              <a:cs typeface="Times New Roman" pitchFamily="18" charset="0"/>
            </a:endParaRPr>
          </a:p>
          <a:p>
            <a:pPr algn="just" eaLnBrk="1" hangingPunct="1">
              <a:spcBef>
                <a:spcPts val="1800"/>
              </a:spcBef>
              <a:buFont typeface="Wingdings" pitchFamily="2" charset="2"/>
              <a:buChar char="Ø"/>
            </a:pPr>
            <a:endParaRPr lang="en-US" sz="2000" dirty="0" smtClean="0">
              <a:cs typeface="Times New Roman" pitchFamily="18" charset="0"/>
            </a:endParaRPr>
          </a:p>
          <a:p>
            <a:pPr algn="just" eaLnBrk="1" hangingPunct="1">
              <a:spcBef>
                <a:spcPts val="1200"/>
              </a:spcBef>
              <a:buFont typeface="Wingdings" pitchFamily="2" charset="2"/>
              <a:buChar char="Ø"/>
            </a:pPr>
            <a:r>
              <a:rPr lang="en-US" sz="1800" dirty="0" smtClean="0">
                <a:cs typeface="Times New Roman" pitchFamily="18" charset="0"/>
              </a:rPr>
              <a:t>Everyone bids for the company.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en-US" sz="1800" dirty="0" smtClean="0">
                <a:cs typeface="Times New Roman" pitchFamily="18" charset="0"/>
              </a:rPr>
              <a:t>High bid wins.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en-US" sz="1800" dirty="0" smtClean="0">
                <a:cs typeface="Times New Roman" pitchFamily="18" charset="0"/>
              </a:rPr>
              <a:t>Your best estimate of value is 200 million </a:t>
            </a:r>
            <a:r>
              <a:rPr lang="en-US" sz="1800" dirty="0" err="1" smtClean="0">
                <a:cs typeface="Times New Roman" pitchFamily="18" charset="0"/>
              </a:rPr>
              <a:t>yuan</a:t>
            </a:r>
            <a:r>
              <a:rPr lang="en-US" sz="1800" dirty="0" smtClean="0">
                <a:cs typeface="Times New Roman" pitchFamily="18" charset="0"/>
              </a:rPr>
              <a:t>.  How much should you bid?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en-US" sz="1800" dirty="0" smtClean="0">
                <a:cs typeface="Times New Roman" pitchFamily="18" charset="0"/>
              </a:rPr>
              <a:t>If others further shade down their bids, how does that influence your optimal bid?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3276600" y="4038600"/>
            <a:ext cx="29718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cap="small" dirty="0" smtClean="0">
                <a:latin typeface="+mn-lt"/>
              </a:rPr>
              <a:t>Biddin</a:t>
            </a:r>
            <a:r>
              <a:rPr lang="en-US" cap="small" dirty="0" smtClean="0"/>
              <a:t>g for a company</a:t>
            </a:r>
            <a:endParaRPr lang="en-US" cap="small" dirty="0">
              <a:latin typeface="+mn-lt"/>
            </a:endParaRPr>
          </a:p>
        </p:txBody>
      </p:sp>
      <p:pic>
        <p:nvPicPr>
          <p:cNvPr id="6" name="Picture 5" descr="Factory_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6600" y="1752600"/>
            <a:ext cx="2590800" cy="21309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  <a:cs typeface="Times New Roman" pitchFamily="18" charset="0"/>
              </a:rPr>
              <a:t>Group Decision Processes</a:t>
            </a:r>
            <a:r>
              <a:rPr lang="en-US" smtClean="0">
                <a:solidFill>
                  <a:srgbClr val="7B9899"/>
                </a:solidFill>
              </a:rPr>
              <a:t>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504238" cy="4572000"/>
          </a:xfrm>
        </p:spPr>
        <p:txBody>
          <a:bodyPr>
            <a:normAutofit/>
          </a:bodyPr>
          <a:lstStyle/>
          <a:p>
            <a:pPr marL="274320" indent="-274320" algn="just" eaLnBrk="1" fontAlgn="auto" hangingPunct="1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>
                <a:cs typeface="Times New Roman" pitchFamily="18" charset="0"/>
              </a:rPr>
              <a:t>Group processes exacerbate behavioral propensities. </a:t>
            </a:r>
          </a:p>
          <a:p>
            <a:pPr marL="548640" lvl="1" indent="-274320" algn="just" eaLnBrk="1" fontAlgn="auto" hangingPunct="1">
              <a:spcBef>
                <a:spcPts val="1800"/>
              </a:spcBef>
              <a:spcAft>
                <a:spcPts val="0"/>
              </a:spcAft>
              <a:buSzPct val="110000"/>
              <a:buFont typeface="Courier New" pitchFamily="49" charset="0"/>
              <a:buChar char="o"/>
              <a:defRPr/>
            </a:pPr>
            <a:r>
              <a:rPr lang="en-US" sz="2000" dirty="0" smtClean="0">
                <a:cs typeface="Times New Roman" pitchFamily="18" charset="0"/>
              </a:rPr>
              <a:t>Agreement on why your candidate will win.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2"/>
              </a:buClr>
              <a:buSzPct val="110000"/>
              <a:buFont typeface="Courier New" pitchFamily="49" charset="0"/>
              <a:buChar char="o"/>
              <a:defRPr/>
            </a:pPr>
            <a:endParaRPr lang="en-US" sz="2000" dirty="0" smtClean="0">
              <a:cs typeface="Times New Roman" pitchFamily="18" charset="0"/>
            </a:endParaRPr>
          </a:p>
          <a:p>
            <a:pPr marL="548640" lvl="1" indent="-274320" algn="just" eaLnBrk="1" fontAlgn="auto" hangingPunct="1">
              <a:spcAft>
                <a:spcPts val="0"/>
              </a:spcAft>
              <a:buSzPct val="110000"/>
              <a:buFont typeface="Courier New" pitchFamily="49" charset="0"/>
              <a:buChar char="o"/>
              <a:defRPr/>
            </a:pPr>
            <a:r>
              <a:rPr lang="en-US" sz="2000" dirty="0" smtClean="0">
                <a:cs typeface="Times New Roman" pitchFamily="18" charset="0"/>
              </a:rPr>
              <a:t>Reinforcing beliefs on why the business deal makes sense.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2"/>
              </a:buClr>
              <a:buSzPct val="110000"/>
              <a:buFont typeface="Courier New" pitchFamily="49" charset="0"/>
              <a:buChar char="o"/>
              <a:defRPr/>
            </a:pPr>
            <a:endParaRPr lang="en-US" sz="2000" dirty="0" smtClean="0">
              <a:cs typeface="Times New Roman" pitchFamily="18" charset="0"/>
            </a:endParaRPr>
          </a:p>
          <a:p>
            <a:pPr marL="548640" lvl="1" indent="-274320" algn="just" eaLnBrk="1" fontAlgn="auto" hangingPunct="1">
              <a:spcAft>
                <a:spcPts val="0"/>
              </a:spcAft>
              <a:buSzPct val="110000"/>
              <a:buFont typeface="Courier New" pitchFamily="49" charset="0"/>
              <a:buChar char="o"/>
              <a:defRPr/>
            </a:pPr>
            <a:r>
              <a:rPr lang="en-US" sz="2000" dirty="0" smtClean="0">
                <a:cs typeface="Times New Roman" pitchFamily="18" charset="0"/>
              </a:rPr>
              <a:t>Herding suppresses information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2000" dirty="0" smtClean="0">
              <a:cs typeface="Times New Roman" pitchFamily="18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>
                <a:cs typeface="Times New Roman" pitchFamily="18" charset="0"/>
              </a:rPr>
              <a:t>     </a:t>
            </a:r>
            <a:r>
              <a:rPr lang="en-US" sz="2000" dirty="0" smtClean="0">
                <a:solidFill>
                  <a:srgbClr val="C00000"/>
                </a:solidFill>
                <a:cs typeface="Times New Roman" pitchFamily="18" charset="0"/>
              </a:rPr>
              <a:t>RED, 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GREEN,</a:t>
            </a:r>
            <a:r>
              <a:rPr lang="en-US" sz="2000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GREEN, GREEN </a:t>
            </a:r>
            <a:r>
              <a:rPr lang="en-US" sz="2000" dirty="0" smtClean="0">
                <a:cs typeface="Times New Roman" pitchFamily="18" charset="0"/>
              </a:rPr>
              <a:t>….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>
                <a:cs typeface="Times New Roman" pitchFamily="18" charset="0"/>
              </a:rPr>
              <a:t> 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>
                <a:cs typeface="Times New Roman" pitchFamily="18" charset="0"/>
              </a:rPr>
              <a:t>Implication: Encourage alternative models and contrary evidence.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370</TotalTime>
  <Words>1562</Words>
  <Application>Microsoft Office PowerPoint</Application>
  <PresentationFormat>On-screen Show (4:3)</PresentationFormat>
  <Paragraphs>309</Paragraphs>
  <Slides>30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Civic</vt:lpstr>
      <vt:lpstr>1_Civic</vt:lpstr>
      <vt:lpstr>2_Civic</vt:lpstr>
      <vt:lpstr>Acrobat Control for ActiveX</vt:lpstr>
      <vt:lpstr>Behavioral Decision and Movements Across Treatments and Health Plans</vt:lpstr>
      <vt:lpstr>Sources of Material</vt:lpstr>
      <vt:lpstr>Central Points</vt:lpstr>
      <vt:lpstr>Also true for highly important decisions</vt:lpstr>
      <vt:lpstr>True for professionals and individuals</vt:lpstr>
      <vt:lpstr>Health insurance</vt:lpstr>
      <vt:lpstr>Anchoring</vt:lpstr>
      <vt:lpstr>Winner’s Curse</vt:lpstr>
      <vt:lpstr>Group Decision Processes </vt:lpstr>
      <vt:lpstr>Decision Biases</vt:lpstr>
      <vt:lpstr>Overconfidence</vt:lpstr>
      <vt:lpstr>Slide 12</vt:lpstr>
      <vt:lpstr>Cholesterol Treatment</vt:lpstr>
      <vt:lpstr>Custom-Made Versus Ready-to-Wear Treatments</vt:lpstr>
      <vt:lpstr>Costs of Customization</vt:lpstr>
      <vt:lpstr>Chemotherapy Treatment</vt:lpstr>
      <vt:lpstr>Three Levels of Rationality</vt:lpstr>
      <vt:lpstr>Use of Norms Hypotheses</vt:lpstr>
      <vt:lpstr>Multi-Armed Bandit Problem</vt:lpstr>
      <vt:lpstr>Implications of Use of Norms</vt:lpstr>
      <vt:lpstr> DATA</vt:lpstr>
      <vt:lpstr>Concentration of Prescriptions</vt:lpstr>
      <vt:lpstr>Visit Times</vt:lpstr>
      <vt:lpstr>Multiple Drug Choice and Dosage</vt:lpstr>
      <vt:lpstr> Conclusions</vt:lpstr>
      <vt:lpstr>Movement Across Health Plans</vt:lpstr>
      <vt:lpstr>Table 9. Health Plan Choices 1986 by Age Group and Enrollment Year </vt:lpstr>
      <vt:lpstr>Premiums Across Plans</vt:lpstr>
      <vt:lpstr>Actual Premiums Across Plans</vt:lpstr>
      <vt:lpstr>Conclusions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Behavioral Decision and Movements Across Treatments and Health Plans</dc:title>
  <dc:creator>Wyatt, Wendy</dc:creator>
  <cp:lastModifiedBy>Wyatt, Wendy</cp:lastModifiedBy>
  <cp:revision>50</cp:revision>
  <dcterms:created xsi:type="dcterms:W3CDTF">2010-10-21T17:34:44Z</dcterms:created>
  <dcterms:modified xsi:type="dcterms:W3CDTF">2010-10-25T21:15:14Z</dcterms:modified>
</cp:coreProperties>
</file>